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258" r:id="rId3"/>
    <p:sldId id="261" r:id="rId5"/>
    <p:sldId id="256" r:id="rId6"/>
    <p:sldId id="272" r:id="rId7"/>
    <p:sldId id="257" r:id="rId8"/>
    <p:sldId id="273" r:id="rId9"/>
    <p:sldId id="269" r:id="rId10"/>
    <p:sldId id="274" r:id="rId11"/>
    <p:sldId id="270" r:id="rId12"/>
    <p:sldId id="275" r:id="rId13"/>
    <p:sldId id="265" r:id="rId14"/>
    <p:sldId id="276" r:id="rId15"/>
  </p:sldIdLst>
  <p:sldSz cx="6858000" cy="9906000" type="A4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0" userDrawn="1">
          <p15:clr>
            <a:srgbClr val="A4A3A4"/>
          </p15:clr>
        </p15:guide>
        <p15:guide id="2" orient="horz" pos="160" userDrawn="1">
          <p15:clr>
            <a:srgbClr val="A4A3A4"/>
          </p15:clr>
        </p15:guide>
        <p15:guide id="3" orient="horz" pos="2664" userDrawn="1">
          <p15:clr>
            <a:srgbClr val="A4A3A4"/>
          </p15:clr>
        </p15:guide>
        <p15:guide id="4" orient="horz" pos="4542" userDrawn="1">
          <p15:clr>
            <a:srgbClr val="A4A3A4"/>
          </p15:clr>
        </p15:guide>
        <p15:guide id="5" pos="4032" userDrawn="1">
          <p15:clr>
            <a:srgbClr val="A4A3A4"/>
          </p15:clr>
        </p15:guide>
        <p15:guide id="6" pos="347" userDrawn="1">
          <p15:clr>
            <a:srgbClr val="A4A3A4"/>
          </p15:clr>
        </p15:guide>
        <p15:guide id="7" pos="12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7A"/>
    <a:srgbClr val="000000"/>
    <a:srgbClr val="0000FF"/>
    <a:srgbClr val="2847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019"/>
  </p:normalViewPr>
  <p:slideViewPr>
    <p:cSldViewPr snapToGrid="0" showGuides="1">
      <p:cViewPr>
        <p:scale>
          <a:sx n="130" d="100"/>
          <a:sy n="130" d="100"/>
        </p:scale>
        <p:origin x="-582" y="5064"/>
      </p:cViewPr>
      <p:guideLst>
        <p:guide orient="horz" pos="600"/>
        <p:guide orient="horz" pos="160"/>
        <p:guide orient="horz" pos="2664"/>
        <p:guide orient="horz" pos="4542"/>
        <p:guide pos="4032"/>
        <p:guide pos="347"/>
        <p:guide pos="12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D14225-3477-473C-9B98-F65AF539EAA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B80DD9-A7B8-420C-936D-A22E3F6C64D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433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4339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43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4339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43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243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102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267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112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267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112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291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291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229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229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433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3077290"/>
            <a:ext cx="5829300" cy="2123369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86A9FE-8C74-4C02-B66D-23C1D375982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86A9FE-8C74-4C02-B66D-23C1D375982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7181" y="573264"/>
            <a:ext cx="3357563" cy="1220822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86A9FE-8C74-4C02-B66D-23C1D375982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86A9FE-8C74-4C02-B66D-23C1D375982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4198595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86A9FE-8C74-4C02-B66D-23C1D375982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7177" y="3338698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628902" y="3338698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86A9FE-8C74-4C02-B66D-23C1D375982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75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75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86A9FE-8C74-4C02-B66D-23C1D375982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86A9FE-8C74-4C02-B66D-23C1D375982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86A9FE-8C74-4C02-B66D-23C1D375982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6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93" y="394415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6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86A9FE-8C74-4C02-B66D-23C1D375982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86A9FE-8C74-4C02-B66D-23C1D375982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86A9FE-8C74-4C02-B66D-23C1D375982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4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4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1" Type="http://schemas.openxmlformats.org/officeDocument/2006/relationships/notesSlide" Target="../notesSlides/notesSlide6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4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4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1" Type="http://schemas.openxmlformats.org/officeDocument/2006/relationships/notesSlide" Target="../notesSlides/notesSlide8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矩形 6"/>
          <p:cNvSpPr/>
          <p:nvPr/>
        </p:nvSpPr>
        <p:spPr>
          <a:xfrm>
            <a:off x="1089025" y="2325688"/>
            <a:ext cx="21304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3200" b="1" dirty="0">
                <a:solidFill>
                  <a:srgbClr val="0070C0"/>
                </a:solidFill>
                <a:latin typeface="汉仪菱心体简" charset="-122"/>
                <a:ea typeface="汉仪菱心体简" charset="-122"/>
              </a:rPr>
              <a:t>MEGA </a:t>
            </a:r>
            <a:endParaRPr lang="en-US" altLang="zh-CN" sz="3200" b="1" dirty="0">
              <a:solidFill>
                <a:srgbClr val="0070C0"/>
              </a:solidFill>
              <a:latin typeface="汉仪菱心体简" charset="-122"/>
              <a:ea typeface="汉仪菱心体简" charset="-122"/>
            </a:endParaRPr>
          </a:p>
        </p:txBody>
      </p:sp>
      <p:pic>
        <p:nvPicPr>
          <p:cNvPr id="2051" name="图片 4" descr="GD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7913" y="603250"/>
            <a:ext cx="938212" cy="365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文本框 1"/>
          <p:cNvSpPr txBox="1"/>
          <p:nvPr/>
        </p:nvSpPr>
        <p:spPr>
          <a:xfrm>
            <a:off x="1906270" y="3340100"/>
            <a:ext cx="3919855" cy="1060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zh-CN" altLang="en-US" sz="1500" dirty="0">
                <a:latin typeface="汉仪菱心体简" charset="-122"/>
                <a:ea typeface="汉仪菱心体简" charset="-122"/>
              </a:rPr>
              <a:t>易学</a:t>
            </a:r>
            <a:r>
              <a:rPr lang="en-US" altLang="zh-CN" sz="1500" dirty="0">
                <a:latin typeface="汉仪菱心体简" charset="-122"/>
                <a:ea typeface="汉仪菱心体简" charset="-122"/>
              </a:rPr>
              <a:t>/</a:t>
            </a:r>
            <a:r>
              <a:rPr lang="zh-CN" altLang="en-US" sz="1500" dirty="0">
                <a:latin typeface="汉仪菱心体简" charset="-122"/>
                <a:ea typeface="汉仪菱心体简" charset="-122"/>
              </a:rPr>
              <a:t>易用</a:t>
            </a:r>
            <a:r>
              <a:rPr lang="en-US" altLang="zh-CN" sz="1500" dirty="0">
                <a:latin typeface="汉仪菱心体简" charset="-122"/>
                <a:ea typeface="汉仪菱心体简" charset="-122"/>
              </a:rPr>
              <a:t>/</a:t>
            </a:r>
            <a:r>
              <a:rPr lang="zh-CN" altLang="en-US" sz="1500" dirty="0">
                <a:latin typeface="汉仪菱心体简" charset="-122"/>
                <a:ea typeface="汉仪菱心体简" charset="-122"/>
              </a:rPr>
              <a:t>高精度</a:t>
            </a:r>
            <a:r>
              <a:rPr lang="en-US" altLang="zh-CN" sz="1500" dirty="0">
                <a:latin typeface="汉仪菱心体简" charset="-122"/>
                <a:ea typeface="汉仪菱心体简" charset="-122"/>
              </a:rPr>
              <a:t>/</a:t>
            </a:r>
            <a:r>
              <a:rPr lang="zh-CN" altLang="en-US" sz="1500" dirty="0">
                <a:latin typeface="汉仪菱心体简" charset="-122"/>
                <a:ea typeface="汉仪菱心体简" charset="-122"/>
              </a:rPr>
              <a:t>高稳定性</a:t>
            </a:r>
            <a:endParaRPr lang="en-US" altLang="zh-CN" dirty="0">
              <a:latin typeface="汉仪菱心体简" charset="-122"/>
              <a:ea typeface="汉仪菱心体简" charset="-122"/>
            </a:endParaRPr>
          </a:p>
          <a:p>
            <a:pPr algn="l"/>
            <a:r>
              <a:rPr lang="en-US" altLang="zh-CN" sz="1200" dirty="0">
                <a:latin typeface="Arial Black" panose="020B0A04020102020204" pitchFamily="34" charset="0"/>
                <a:ea typeface="汉仪菱心体简" charset="-122"/>
              </a:rPr>
              <a:t>Easy to learn and use</a:t>
            </a:r>
            <a:endParaRPr lang="en-US" altLang="zh-CN" sz="1200" dirty="0">
              <a:latin typeface="Arial Black" panose="020B0A04020102020204" pitchFamily="34" charset="0"/>
              <a:ea typeface="汉仪菱心体简" charset="-122"/>
            </a:endParaRPr>
          </a:p>
          <a:p>
            <a:pPr algn="l"/>
            <a:r>
              <a:rPr lang="en-US" altLang="zh-CN" sz="1200" dirty="0">
                <a:latin typeface="Arial Black" panose="020B0A04020102020204" pitchFamily="34" charset="0"/>
                <a:ea typeface="汉仪菱心体简" charset="-122"/>
              </a:rPr>
              <a:t>High precision and high stability</a:t>
            </a:r>
            <a:endParaRPr lang="en-US" altLang="zh-CN" sz="1200" dirty="0">
              <a:latin typeface="Arial Black" panose="020B0A04020102020204" pitchFamily="34" charset="0"/>
              <a:ea typeface="汉仪菱心体简" charset="-122"/>
            </a:endParaRPr>
          </a:p>
          <a:p>
            <a:pPr algn="l"/>
            <a:r>
              <a:rPr lang="en-US" altLang="en-US" sz="1200" dirty="0">
                <a:solidFill>
                  <a:srgbClr val="7030A0"/>
                </a:solidFill>
                <a:latin typeface="Arial Black" panose="020B0A04020102020204" pitchFamily="34" charset="0"/>
                <a:ea typeface="汉仪菱心体简" charset="-122"/>
              </a:rPr>
              <a:t>Легко</a:t>
            </a:r>
            <a:r>
              <a:rPr lang="en-US" altLang="zh-CN" sz="1200" dirty="0">
                <a:solidFill>
                  <a:srgbClr val="7030A0"/>
                </a:solidFill>
                <a:latin typeface="Arial Black" panose="020B0A04020102020204" pitchFamily="34" charset="0"/>
                <a:ea typeface="汉仪菱心体简" charset="-122"/>
              </a:rPr>
              <a:t> </a:t>
            </a:r>
            <a:r>
              <a:rPr lang="en-US" altLang="en-US" sz="1200" dirty="0">
                <a:solidFill>
                  <a:srgbClr val="7030A0"/>
                </a:solidFill>
                <a:latin typeface="Arial Black" panose="020B0A04020102020204" pitchFamily="34" charset="0"/>
                <a:ea typeface="汉仪菱心体简" charset="-122"/>
              </a:rPr>
              <a:t>изучить</a:t>
            </a:r>
            <a:r>
              <a:rPr lang="en-US" altLang="zh-CN" sz="1200" dirty="0">
                <a:solidFill>
                  <a:srgbClr val="7030A0"/>
                </a:solidFill>
                <a:latin typeface="Arial Black" panose="020B0A04020102020204" pitchFamily="34" charset="0"/>
                <a:ea typeface="汉仪菱心体简" charset="-122"/>
              </a:rPr>
              <a:t> </a:t>
            </a:r>
            <a:r>
              <a:rPr lang="en-US" altLang="en-US" sz="1200" dirty="0">
                <a:solidFill>
                  <a:srgbClr val="7030A0"/>
                </a:solidFill>
                <a:latin typeface="Arial Black" panose="020B0A04020102020204" pitchFamily="34" charset="0"/>
                <a:ea typeface="汉仪菱心体简" charset="-122"/>
              </a:rPr>
              <a:t>и</a:t>
            </a:r>
            <a:r>
              <a:rPr lang="en-US" altLang="zh-CN" sz="1200" dirty="0">
                <a:solidFill>
                  <a:srgbClr val="7030A0"/>
                </a:solidFill>
                <a:latin typeface="Arial Black" panose="020B0A04020102020204" pitchFamily="34" charset="0"/>
                <a:ea typeface="汉仪菱心体简" charset="-122"/>
              </a:rPr>
              <a:t> </a:t>
            </a:r>
            <a:r>
              <a:rPr lang="en-US" altLang="en-US" sz="1200" dirty="0">
                <a:solidFill>
                  <a:srgbClr val="7030A0"/>
                </a:solidFill>
                <a:latin typeface="Arial Black" panose="020B0A04020102020204" pitchFamily="34" charset="0"/>
                <a:ea typeface="汉仪菱心体简" charset="-122"/>
              </a:rPr>
              <a:t>использовать</a:t>
            </a:r>
            <a:endParaRPr lang="en-US" altLang="en-US" sz="1200" dirty="0">
              <a:solidFill>
                <a:srgbClr val="7030A0"/>
              </a:solidFill>
              <a:latin typeface="Arial Black" panose="020B0A04020102020204" pitchFamily="34" charset="0"/>
              <a:ea typeface="汉仪菱心体简" charset="-122"/>
            </a:endParaRPr>
          </a:p>
          <a:p>
            <a:pPr algn="l"/>
            <a:r>
              <a:rPr lang="en-US" altLang="en-US" sz="1200" dirty="0">
                <a:solidFill>
                  <a:srgbClr val="7030A0"/>
                </a:solidFill>
                <a:latin typeface="Arial Black" panose="020B0A04020102020204" pitchFamily="34" charset="0"/>
                <a:ea typeface="汉仪菱心体简" charset="-122"/>
              </a:rPr>
              <a:t>Высокая</a:t>
            </a:r>
            <a:r>
              <a:rPr lang="en-US" altLang="zh-CN" sz="1200" dirty="0">
                <a:solidFill>
                  <a:srgbClr val="7030A0"/>
                </a:solidFill>
                <a:latin typeface="Arial Black" panose="020B0A04020102020204" pitchFamily="34" charset="0"/>
                <a:ea typeface="汉仪菱心体简" charset="-122"/>
              </a:rPr>
              <a:t> </a:t>
            </a:r>
            <a:r>
              <a:rPr lang="en-US" altLang="en-US" sz="1200" dirty="0">
                <a:solidFill>
                  <a:srgbClr val="7030A0"/>
                </a:solidFill>
                <a:latin typeface="Arial Black" panose="020B0A04020102020204" pitchFamily="34" charset="0"/>
                <a:ea typeface="汉仪菱心体简" charset="-122"/>
              </a:rPr>
              <a:t>точность</a:t>
            </a:r>
            <a:r>
              <a:rPr lang="en-US" altLang="zh-CN" sz="1200" dirty="0">
                <a:solidFill>
                  <a:srgbClr val="7030A0"/>
                </a:solidFill>
                <a:latin typeface="Arial Black" panose="020B0A04020102020204" pitchFamily="34" charset="0"/>
                <a:ea typeface="汉仪菱心体简" charset="-122"/>
              </a:rPr>
              <a:t> </a:t>
            </a:r>
            <a:r>
              <a:rPr lang="en-US" altLang="en-US" sz="1200" dirty="0">
                <a:solidFill>
                  <a:srgbClr val="7030A0"/>
                </a:solidFill>
                <a:latin typeface="Arial Black" panose="020B0A04020102020204" pitchFamily="34" charset="0"/>
                <a:ea typeface="汉仪菱心体简" charset="-122"/>
              </a:rPr>
              <a:t>и</a:t>
            </a:r>
            <a:r>
              <a:rPr lang="en-US" altLang="zh-CN" sz="1200" dirty="0">
                <a:solidFill>
                  <a:srgbClr val="7030A0"/>
                </a:solidFill>
                <a:latin typeface="Arial Black" panose="020B0A04020102020204" pitchFamily="34" charset="0"/>
                <a:ea typeface="汉仪菱心体简" charset="-122"/>
              </a:rPr>
              <a:t> </a:t>
            </a:r>
            <a:r>
              <a:rPr lang="en-US" altLang="en-US" sz="1200" dirty="0">
                <a:solidFill>
                  <a:srgbClr val="7030A0"/>
                </a:solidFill>
                <a:latin typeface="Arial Black" panose="020B0A04020102020204" pitchFamily="34" charset="0"/>
                <a:ea typeface="汉仪菱心体简" charset="-122"/>
              </a:rPr>
              <a:t>высокая</a:t>
            </a:r>
            <a:r>
              <a:rPr lang="en-US" altLang="zh-CN" sz="1200" dirty="0">
                <a:solidFill>
                  <a:srgbClr val="7030A0"/>
                </a:solidFill>
                <a:latin typeface="Arial Black" panose="020B0A04020102020204" pitchFamily="34" charset="0"/>
                <a:ea typeface="汉仪菱心体简" charset="-122"/>
              </a:rPr>
              <a:t> </a:t>
            </a:r>
            <a:r>
              <a:rPr lang="en-US" altLang="en-US" sz="1200" dirty="0">
                <a:solidFill>
                  <a:srgbClr val="7030A0"/>
                </a:solidFill>
                <a:latin typeface="Arial Black" panose="020B0A04020102020204" pitchFamily="34" charset="0"/>
                <a:ea typeface="汉仪菱心体简" charset="-122"/>
              </a:rPr>
              <a:t>стабильность</a:t>
            </a:r>
            <a:endParaRPr lang="en-US" altLang="en-US" sz="1200" dirty="0">
              <a:solidFill>
                <a:srgbClr val="7030A0"/>
              </a:solidFill>
              <a:latin typeface="Arial Black" panose="020B0A04020102020204" pitchFamily="34" charset="0"/>
              <a:ea typeface="汉仪菱心体简" charset="-122"/>
            </a:endParaRPr>
          </a:p>
        </p:txBody>
      </p:sp>
      <p:pic>
        <p:nvPicPr>
          <p:cNvPr id="2053" name="图片 3" descr="HTG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375" y="482600"/>
            <a:ext cx="1031875" cy="731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4" name="文本框 5"/>
          <p:cNvSpPr txBox="1"/>
          <p:nvPr/>
        </p:nvSpPr>
        <p:spPr>
          <a:xfrm>
            <a:off x="4562475" y="968375"/>
            <a:ext cx="1585913" cy="244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000" dirty="0">
                <a:latin typeface="Arial" panose="020B0604020202020204" pitchFamily="34" charset="0"/>
              </a:rPr>
              <a:t>Global.Development.Key</a:t>
            </a:r>
            <a:endParaRPr lang="en-US" altLang="zh-CN" sz="1000" dirty="0">
              <a:latin typeface="Arial" panose="020B0604020202020204" pitchFamily="34" charset="0"/>
            </a:endParaRPr>
          </a:p>
        </p:txBody>
      </p:sp>
      <p:grpSp>
        <p:nvGrpSpPr>
          <p:cNvPr id="2055" name="组合 6"/>
          <p:cNvGrpSpPr/>
          <p:nvPr/>
        </p:nvGrpSpPr>
        <p:grpSpPr>
          <a:xfrm>
            <a:off x="2708275" y="2346325"/>
            <a:ext cx="2511301" cy="875834"/>
            <a:chOff x="4805" y="4014"/>
            <a:chExt cx="3956" cy="1378"/>
          </a:xfrm>
        </p:grpSpPr>
        <p:sp>
          <p:nvSpPr>
            <p:cNvPr id="2057" name="TextBox 8"/>
            <p:cNvSpPr txBox="1"/>
            <p:nvPr/>
          </p:nvSpPr>
          <p:spPr>
            <a:xfrm>
              <a:off x="4805" y="4014"/>
              <a:ext cx="3956" cy="13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zh-CN" altLang="en-US" sz="1500" b="1" dirty="0">
                  <a:solidFill>
                    <a:srgbClr val="0070C0"/>
                  </a:solidFill>
                  <a:latin typeface="汉仪菱心体简" charset="-122"/>
                  <a:ea typeface="汉仪菱心体简" charset="-122"/>
                </a:rPr>
                <a:t>全自动视觉印刷机</a:t>
              </a:r>
              <a:endParaRPr lang="zh-CN" altLang="en-US" sz="2800" b="1" dirty="0">
                <a:solidFill>
                  <a:srgbClr val="0070C0"/>
                </a:solidFill>
                <a:latin typeface="造字工房版黑 G0v1 常规体" pitchFamily="2" charset="-122"/>
                <a:ea typeface="造字工房版黑 G0v1 常规体" pitchFamily="2" charset="-122"/>
              </a:endParaRPr>
            </a:p>
            <a:p>
              <a:r>
                <a:rPr lang="en-US" altLang="zh-CN" sz="12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Full-Automatic Visual Printer</a:t>
              </a:r>
              <a:endParaRPr lang="en-US" altLang="zh-CN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en-US" sz="1200" b="1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Полностью</a:t>
              </a:r>
              <a:r>
                <a:rPr lang="en-US" altLang="zh-CN" sz="1200" b="1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en-US" sz="1200" b="1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автоматический</a:t>
              </a:r>
              <a:r>
                <a:rPr lang="en-US" altLang="zh-CN" sz="1200" b="1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en-US" sz="1200" b="1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визуальный</a:t>
              </a:r>
              <a:r>
                <a:rPr lang="en-US" altLang="zh-CN" sz="1200" b="1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en-US" sz="1200" b="1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принтер</a:t>
              </a:r>
              <a:endParaRPr lang="en-US" altLang="en-US" sz="12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4875" y="4129"/>
              <a:ext cx="0" cy="594"/>
            </a:xfrm>
            <a:prstGeom prst="line">
              <a:avLst/>
            </a:prstGeom>
            <a:ln w="317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635" y="4333875"/>
            <a:ext cx="4824730" cy="43160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图片 4" descr="真空吸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3588" y="1069975"/>
            <a:ext cx="1814512" cy="1393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16"/>
          <p:cNvSpPr txBox="1"/>
          <p:nvPr/>
        </p:nvSpPr>
        <p:spPr>
          <a:xfrm>
            <a:off x="514350" y="2276475"/>
            <a:ext cx="3003550" cy="6299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700" kern="1200" cap="none" spc="0" normalizeH="0" baseline="0" noProof="1">
                <a:solidFill>
                  <a:schemeClr val="dk1"/>
                </a:solidFill>
                <a:latin typeface="+mn-lt"/>
                <a:ea typeface="+mn-ea"/>
                <a:cs typeface="+mn-cs"/>
                <a:sym typeface="+mn-ea"/>
              </a:rPr>
              <a:t>可自动夹持各种尺寸和厚度的</a:t>
            </a:r>
            <a:r>
              <a:rPr kumimoji="0" lang="en-US" altLang="zh-CN" sz="700" kern="1200" cap="none" spc="0" normalizeH="0" baseline="0" noProof="1">
                <a:solidFill>
                  <a:schemeClr val="dk1"/>
                </a:solidFill>
                <a:latin typeface="+mn-lt"/>
                <a:ea typeface="+mn-ea"/>
                <a:cs typeface="+mn-cs"/>
                <a:sym typeface="+mn-ea"/>
              </a:rPr>
              <a:t>PCB</a:t>
            </a:r>
            <a:r>
              <a:rPr kumimoji="0" lang="zh-CN" altLang="en-US" sz="700" kern="1200" cap="none" spc="0" normalizeH="0" baseline="0" noProof="1">
                <a:solidFill>
                  <a:schemeClr val="dk1"/>
                </a:solidFill>
                <a:latin typeface="+mn-lt"/>
                <a:ea typeface="+mn-ea"/>
                <a:cs typeface="+mn-cs"/>
                <a:sym typeface="+mn-ea"/>
              </a:rPr>
              <a:t>板，有效地克服板的变形，</a:t>
            </a:r>
            <a:endParaRPr kumimoji="0" lang="en-US" altLang="zh-CN" sz="700" kern="1200" cap="none" spc="0" normalizeH="0" baseline="0" noProof="1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R="0" defTabSz="914400"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700" kern="1200" cap="none" spc="0" normalizeH="0" baseline="0" noProof="1">
                <a:solidFill>
                  <a:schemeClr val="dk1"/>
                </a:solidFill>
                <a:latin typeface="+mn-lt"/>
                <a:ea typeface="+mn-ea"/>
                <a:cs typeface="+mn-cs"/>
                <a:sym typeface="+mn-ea"/>
              </a:rPr>
              <a:t>   确保印刷下锡均匀。</a:t>
            </a:r>
            <a:endParaRPr kumimoji="0" lang="en-US" altLang="zh-CN" sz="700" kern="1200" cap="none" spc="0" normalizeH="0" baseline="0" noProof="1">
              <a:solidFill>
                <a:schemeClr val="dk1"/>
              </a:solidFill>
              <a:latin typeface="+mn-lt"/>
              <a:ea typeface="+mn-ea"/>
              <a:cs typeface="+mn-cs"/>
              <a:sym typeface="+mn-ea"/>
            </a:endParaRPr>
          </a:p>
          <a:p>
            <a:pPr marR="0" defTabSz="914400">
              <a:buClrTx/>
              <a:buSzTx/>
              <a:buFont typeface="Wingdings" panose="05000000000000000000" charset="0"/>
              <a:buNone/>
              <a:defRPr/>
            </a:pPr>
            <a:r>
              <a:rPr lang="en-US" altLang="zh-CN" sz="700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 </a:t>
            </a:r>
            <a:r>
              <a:rPr kumimoji="0" lang="en-US" altLang="en-US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Он</a:t>
            </a:r>
            <a:r>
              <a:rPr kumimoji="0" lang="en-US" altLang="zh-CN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</a:t>
            </a:r>
            <a:r>
              <a:rPr kumimoji="0" lang="en-US" altLang="en-US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может</a:t>
            </a:r>
            <a:r>
              <a:rPr kumimoji="0" lang="en-US" altLang="zh-CN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</a:t>
            </a:r>
            <a:r>
              <a:rPr kumimoji="0" lang="en-US" altLang="en-US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автоматически</a:t>
            </a:r>
            <a:r>
              <a:rPr kumimoji="0" lang="en-US" altLang="zh-CN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</a:t>
            </a:r>
            <a:r>
              <a:rPr kumimoji="0" lang="en-US" altLang="en-US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зажимать</a:t>
            </a:r>
            <a:r>
              <a:rPr kumimoji="0" lang="en-US" altLang="zh-CN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</a:t>
            </a:r>
            <a:r>
              <a:rPr kumimoji="0" lang="en-US" altLang="en-US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печатные</a:t>
            </a:r>
            <a:r>
              <a:rPr kumimoji="0" lang="en-US" altLang="zh-CN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</a:t>
            </a:r>
            <a:r>
              <a:rPr kumimoji="0" lang="en-US" altLang="en-US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платы</a:t>
            </a:r>
            <a:r>
              <a:rPr kumimoji="0" lang="en-US" altLang="zh-CN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</a:t>
            </a:r>
            <a:r>
              <a:rPr kumimoji="0" lang="en-US" altLang="en-US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различных</a:t>
            </a:r>
            <a:r>
              <a:rPr kumimoji="0" lang="en-US" altLang="zh-CN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</a:t>
            </a:r>
            <a:r>
              <a:rPr kumimoji="0" lang="en-US" altLang="en-US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размеров</a:t>
            </a:r>
            <a:r>
              <a:rPr kumimoji="0" lang="en-US" altLang="zh-CN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</a:t>
            </a:r>
            <a:r>
              <a:rPr kumimoji="0" lang="en-US" altLang="en-US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и</a:t>
            </a:r>
            <a:r>
              <a:rPr kumimoji="0" lang="en-US" altLang="zh-CN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</a:t>
            </a:r>
            <a:r>
              <a:rPr kumimoji="0" lang="en-US" altLang="en-US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толщин</a:t>
            </a:r>
            <a:r>
              <a:rPr kumimoji="0" lang="en-US" altLang="zh-CN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, </a:t>
            </a:r>
            <a:r>
              <a:rPr kumimoji="0" lang="en-US" altLang="en-US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эффективно</a:t>
            </a:r>
            <a:r>
              <a:rPr kumimoji="0" lang="en-US" altLang="zh-CN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</a:t>
            </a:r>
            <a:r>
              <a:rPr kumimoji="0" lang="en-US" altLang="en-US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преодолевая</a:t>
            </a:r>
            <a:r>
              <a:rPr kumimoji="0" lang="en-US" altLang="zh-CN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</a:t>
            </a:r>
            <a:r>
              <a:rPr kumimoji="0" lang="en-US" altLang="en-US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деформацию</a:t>
            </a:r>
            <a:r>
              <a:rPr kumimoji="0" lang="en-US" altLang="zh-CN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</a:t>
            </a:r>
            <a:r>
              <a:rPr kumimoji="0" lang="en-US" altLang="en-US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печатных</a:t>
            </a:r>
            <a:r>
              <a:rPr kumimoji="0" lang="en-US" altLang="zh-CN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</a:t>
            </a:r>
            <a:r>
              <a:rPr kumimoji="0" lang="en-US" altLang="en-US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плат</a:t>
            </a:r>
            <a:r>
              <a:rPr kumimoji="0" lang="en-US" altLang="zh-CN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</a:t>
            </a:r>
            <a:r>
              <a:rPr kumimoji="0" lang="en-US" altLang="en-US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и</a:t>
            </a:r>
            <a:r>
              <a:rPr kumimoji="0" lang="en-US" altLang="zh-CN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</a:t>
            </a:r>
            <a:r>
              <a:rPr kumimoji="0" lang="en-US" altLang="en-US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обеспечивая</a:t>
            </a:r>
            <a:r>
              <a:rPr kumimoji="0" lang="en-US" altLang="zh-CN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</a:t>
            </a:r>
            <a:r>
              <a:rPr kumimoji="0" lang="en-US" altLang="en-US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качество</a:t>
            </a:r>
            <a:r>
              <a:rPr kumimoji="0" lang="en-US" altLang="zh-CN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</a:t>
            </a:r>
            <a:r>
              <a:rPr kumimoji="0" lang="en-US" altLang="en-US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печати</a:t>
            </a:r>
            <a:r>
              <a:rPr kumimoji="0" lang="en-US" altLang="zh-CN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.</a:t>
            </a:r>
            <a:endParaRPr kumimoji="0" lang="en-US" altLang="zh-CN" sz="700" kern="1200" cap="none" spc="0" normalizeH="0" baseline="0" noProof="1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13315" name="文本框 7"/>
          <p:cNvSpPr txBox="1"/>
          <p:nvPr/>
        </p:nvSpPr>
        <p:spPr>
          <a:xfrm>
            <a:off x="3371850" y="1336675"/>
            <a:ext cx="3825875" cy="27844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可以扫描客户PCB板上的一维码或者二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维码，并将相关信息记录下来，可以共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享给客户MES系统使用。MES</a:t>
            </a: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系统利用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二维码、一维码、移动物联等技术，对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SMT</a:t>
            </a: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生产过程中的仓库备料防呆、来料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领料管理、上料防错、生产排期、质量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追溯和看板管控等进行科学管理。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通过优化过程来提高生产效率、提高产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</a:t>
            </a: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品品</a:t>
            </a: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质、缩短生产周期、降低制造成本、全面防错防呆，实现全面科学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的可追溯管理，助力企业快速响应市场变化，提升核心竞争力。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Он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может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сканировать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штрих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-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код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или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QR-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код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на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печатной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плате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клиента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записывать</a:t>
            </a:r>
            <a:endParaRPr lang="en-US" altLang="en-US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соответствующую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информацию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которая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может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быть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передана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в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систему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MES.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Система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MES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использует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QR-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код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штрих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-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код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мобильный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IOT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другие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технологии</a:t>
            </a:r>
            <a:endParaRPr lang="en-US" altLang="en-US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для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проведения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научного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управления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подготовкой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профилактикой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материалов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на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складе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управления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сбором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входящих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материалов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загрузки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материалов</a:t>
            </a:r>
            <a:endParaRPr lang="en-US" altLang="en-US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предотвращения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ошибок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планирования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производства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прослеживаемости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качества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т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.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д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.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в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процессе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производства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SMT.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Оптимизируя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процесс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мы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можем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повысить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эффективность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производства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,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качество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продукции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сократить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производственный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цикл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снизить</a:t>
            </a:r>
            <a:endParaRPr lang="en-US" altLang="en-US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стоимость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производства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предотвратить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ошибки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недоразумения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всесторонним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образом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реализовать</a:t>
            </a:r>
            <a:endParaRPr lang="en-US" altLang="en-US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комплексное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научное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управление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прослеживаемостью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.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3316" name="图片 3" descr="GTS外观尺寸图"/>
          <p:cNvSpPr>
            <a:spLocks noChangeAspect="1"/>
          </p:cNvSpPr>
          <p:nvPr/>
        </p:nvSpPr>
        <p:spPr>
          <a:xfrm>
            <a:off x="3429000" y="5740400"/>
            <a:ext cx="0" cy="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7" name="文本框 12"/>
          <p:cNvSpPr txBox="1"/>
          <p:nvPr/>
        </p:nvSpPr>
        <p:spPr>
          <a:xfrm>
            <a:off x="485775" y="3033713"/>
            <a:ext cx="2363788" cy="3524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zh-CN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SPI</a:t>
            </a: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联机</a:t>
            </a:r>
            <a:endParaRPr lang="en-US" altLang="zh-CN" sz="900" b="1" dirty="0">
              <a:solidFill>
                <a:srgbClr val="0070C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>
              <a:buClr>
                <a:srgbClr val="002060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SPI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замкнутый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контур</a:t>
            </a:r>
            <a:endParaRPr lang="en-US" altLang="en-US" sz="8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3318" name="文本框 13"/>
          <p:cNvSpPr txBox="1"/>
          <p:nvPr/>
        </p:nvSpPr>
        <p:spPr>
          <a:xfrm>
            <a:off x="3371850" y="969963"/>
            <a:ext cx="2941638" cy="3524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支持</a:t>
            </a:r>
            <a:r>
              <a:rPr lang="en-US" altLang="zh-CN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MES</a:t>
            </a: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系统无缝对接</a:t>
            </a:r>
            <a:endParaRPr lang="en-US" altLang="zh-CN" sz="900" b="1" dirty="0">
              <a:solidFill>
                <a:srgbClr val="0070C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>
              <a:buClr>
                <a:srgbClr val="002060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Поддержка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системы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MES</a:t>
            </a: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endParaRPr lang="en-US" altLang="zh-CN" sz="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13319" name="Picture 6" descr="3dde1abb42c05531f0c15ee95d68fb97_u=2743207888,3277068863&amp;fm=27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138" y="1327150"/>
            <a:ext cx="801687" cy="638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4" name="文本框 5"/>
          <p:cNvSpPr txBox="1"/>
          <p:nvPr/>
        </p:nvSpPr>
        <p:spPr>
          <a:xfrm>
            <a:off x="511175" y="3346450"/>
            <a:ext cx="2859088" cy="10604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通过SPI闭环反馈系统，印刷机将根据不良反馈自动调整和校正微  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调平台。这将有助于提高打印质量</a:t>
            </a: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Благодаря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системе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обратной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связи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замкнутым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контуром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SPI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принтер</a:t>
            </a:r>
            <a:endParaRPr lang="en-US" altLang="en-US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автоматически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настроит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исправит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платформу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тонкой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настройки</a:t>
            </a:r>
            <a:endParaRPr lang="en-US" altLang="en-US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на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основе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обратной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связи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дефектах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Это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поможет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улучшить</a:t>
            </a:r>
            <a:endParaRPr lang="en-US" altLang="en-US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качество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печати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440113" y="1012825"/>
            <a:ext cx="0" cy="36322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6" name="文本框 4"/>
          <p:cNvSpPr txBox="1"/>
          <p:nvPr/>
        </p:nvSpPr>
        <p:spPr>
          <a:xfrm>
            <a:off x="3381375" y="9180513"/>
            <a:ext cx="3575050" cy="62992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zh-CN" altLang="en-US" sz="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本手册内，说明文字、图样以及技术参数随技术发展而变更，不另行通知。</a:t>
            </a:r>
            <a:r>
              <a:rPr lang="en-US" altLang="zh-CN" sz="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endParaRPr lang="en-US" altLang="zh-CN" sz="7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en-US" altLang="en-US" sz="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</a:t>
            </a:r>
            <a:r>
              <a:rPr lang="en-US" altLang="zh-CN" sz="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данном</a:t>
            </a:r>
            <a:r>
              <a:rPr lang="en-US" altLang="zh-CN" sz="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руководстве</a:t>
            </a:r>
            <a:r>
              <a:rPr lang="en-US" altLang="zh-CN" sz="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пояснительный</a:t>
            </a:r>
            <a:r>
              <a:rPr lang="en-US" altLang="zh-CN" sz="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текст</a:t>
            </a:r>
            <a:r>
              <a:rPr lang="en-US" altLang="zh-CN" sz="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en-US" sz="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чертежи</a:t>
            </a:r>
            <a:r>
              <a:rPr lang="en-US" altLang="zh-CN" sz="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</a:t>
            </a:r>
            <a:r>
              <a:rPr lang="en-US" altLang="zh-CN" sz="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технические</a:t>
            </a:r>
            <a:r>
              <a:rPr lang="en-US" altLang="zh-CN" sz="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параметры</a:t>
            </a:r>
            <a:endParaRPr lang="en-US" altLang="en-US" sz="7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en-US" sz="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изменяются</a:t>
            </a:r>
            <a:r>
              <a:rPr lang="en-US" altLang="zh-CN" sz="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</a:t>
            </a:r>
            <a:r>
              <a:rPr lang="en-US" altLang="zh-CN" sz="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развитием</a:t>
            </a:r>
            <a:r>
              <a:rPr lang="en-US" altLang="zh-CN" sz="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технологий</a:t>
            </a:r>
            <a:r>
              <a:rPr lang="en-US" altLang="zh-CN" sz="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без</a:t>
            </a:r>
            <a:r>
              <a:rPr lang="en-US" altLang="zh-CN" sz="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предварительного</a:t>
            </a:r>
            <a:r>
              <a:rPr lang="en-US" altLang="zh-CN" sz="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уведомления</a:t>
            </a:r>
            <a:r>
              <a:rPr lang="en-US" altLang="zh-CN" sz="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*</a:t>
            </a:r>
            <a:endParaRPr lang="en-US" altLang="zh-CN" sz="7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327" name="组合 8"/>
          <p:cNvGrpSpPr/>
          <p:nvPr/>
        </p:nvGrpSpPr>
        <p:grpSpPr>
          <a:xfrm>
            <a:off x="647700" y="253089"/>
            <a:ext cx="5875165" cy="622675"/>
            <a:chOff x="805" y="555"/>
            <a:chExt cx="9471" cy="1162"/>
          </a:xfrm>
        </p:grpSpPr>
        <p:pic>
          <p:nvPicPr>
            <p:cNvPr id="13328" name="图片 1" descr="页眉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5" y="555"/>
              <a:ext cx="9351" cy="75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29" name="文本框 4"/>
            <p:cNvSpPr txBox="1"/>
            <p:nvPr/>
          </p:nvSpPr>
          <p:spPr>
            <a:xfrm>
              <a:off x="911" y="628"/>
              <a:ext cx="5715" cy="108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选项配置  </a:t>
              </a:r>
              <a:r>
                <a:rPr lang="en-US" altLang="en-US" sz="1600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Конфигурация</a:t>
              </a:r>
              <a:r>
                <a:rPr lang="en-US" altLang="zh-CN" sz="1600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en-US" sz="1600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опций</a:t>
              </a:r>
              <a:endParaRPr lang="en-US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30" name="文本框 5"/>
            <p:cNvSpPr txBox="1"/>
            <p:nvPr/>
          </p:nvSpPr>
          <p:spPr>
            <a:xfrm>
              <a:off x="8551" y="569"/>
              <a:ext cx="1725" cy="7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000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汉仪菱心体简" charset="-122"/>
                  <a:ea typeface="汉仪菱心体简" charset="-122"/>
                  <a:sym typeface="宋体" panose="02010600030101010101" pitchFamily="2" charset="-122"/>
                </a:rPr>
                <a:t>MEGA</a:t>
              </a:r>
              <a:endParaRPr lang="en-US" altLang="zh-CN" sz="2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菱心体简" charset="-122"/>
                <a:ea typeface="汉仪菱心体简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3332" name="文本框 12"/>
          <p:cNvSpPr txBox="1"/>
          <p:nvPr/>
        </p:nvSpPr>
        <p:spPr>
          <a:xfrm>
            <a:off x="495300" y="900113"/>
            <a:ext cx="3222625" cy="49149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真空吸板功能</a:t>
            </a:r>
            <a:endParaRPr lang="zh-CN" altLang="en-US" sz="9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17375E"/>
              </a:buClr>
              <a:buFont typeface="Wingdings" panose="05000000000000000000" pitchFamily="2" charset="2"/>
            </a:pPr>
            <a:r>
              <a:rPr lang="en-US" altLang="zh-CN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</a:t>
            </a:r>
            <a:r>
              <a:rPr lang="en-US" altLang="zh-CN" sz="9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9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Функция</a:t>
            </a:r>
            <a:r>
              <a:rPr lang="en-US" altLang="zh-CN" sz="9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9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вакуумного</a:t>
            </a:r>
            <a:r>
              <a:rPr lang="en-US" altLang="zh-CN" sz="9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9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всасывания</a:t>
            </a:r>
            <a:endParaRPr lang="en-US" altLang="en-US" sz="9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u"/>
            </a:pPr>
            <a:endParaRPr lang="en-US" altLang="en-US" sz="9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577850" y="2963863"/>
            <a:ext cx="27971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图片 3" descr="GTS外观尺寸图"/>
          <p:cNvSpPr>
            <a:spLocks noChangeAspect="1"/>
          </p:cNvSpPr>
          <p:nvPr/>
        </p:nvSpPr>
        <p:spPr>
          <a:xfrm>
            <a:off x="3429000" y="4953000"/>
            <a:ext cx="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7171" name="组合 13"/>
          <p:cNvGrpSpPr/>
          <p:nvPr/>
        </p:nvGrpSpPr>
        <p:grpSpPr>
          <a:xfrm>
            <a:off x="912813" y="6348413"/>
            <a:ext cx="1692275" cy="554037"/>
            <a:chOff x="721" y="10051"/>
            <a:chExt cx="2666" cy="875"/>
          </a:xfrm>
        </p:grpSpPr>
        <p:pic>
          <p:nvPicPr>
            <p:cNvPr id="7177" name="图片 4" descr="GDK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47" y="10051"/>
              <a:ext cx="1382" cy="53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178" name="文本框 5"/>
            <p:cNvSpPr txBox="1"/>
            <p:nvPr/>
          </p:nvSpPr>
          <p:spPr>
            <a:xfrm>
              <a:off x="721" y="10588"/>
              <a:ext cx="2666" cy="33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800" dirty="0">
                  <a:latin typeface="Arial" panose="020B0604020202020204" pitchFamily="34" charset="0"/>
                </a:rPr>
                <a:t>Global.Development.Key</a:t>
              </a:r>
              <a:endParaRPr lang="en-US" altLang="zh-CN" sz="800" dirty="0">
                <a:latin typeface="Arial" panose="020B0604020202020204" pitchFamily="34" charset="0"/>
              </a:endParaRPr>
            </a:p>
          </p:txBody>
        </p:sp>
      </p:grpSp>
      <p:sp>
        <p:nvSpPr>
          <p:cNvPr id="14341" name="文本框 7"/>
          <p:cNvSpPr txBox="1"/>
          <p:nvPr/>
        </p:nvSpPr>
        <p:spPr>
          <a:xfrm>
            <a:off x="2230438" y="6480175"/>
            <a:ext cx="3455988" cy="269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1150" kern="1200" cap="none" spc="0" normalizeH="0" baseline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Shenzhen </a:t>
            </a:r>
            <a:r>
              <a:rPr kumimoji="0" lang="en-US" altLang="zh-CN" sz="115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HTGD Intelligent Equipment co.,LTD</a:t>
            </a:r>
            <a:endParaRPr kumimoji="0" lang="en-US" altLang="zh-CN" sz="1150" kern="1200" cap="none" spc="0" normalizeH="0" baseline="0" noProof="1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173" name="文本框 8"/>
          <p:cNvSpPr txBox="1"/>
          <p:nvPr/>
        </p:nvSpPr>
        <p:spPr>
          <a:xfrm>
            <a:off x="457200" y="6965950"/>
            <a:ext cx="4638675" cy="2351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Ella Fu (Sales Executive&amp;Strategic Partnership General Manager)</a:t>
            </a:r>
            <a:endParaRPr lang="zh-CN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International Business Dept.</a:t>
            </a:r>
            <a:endParaRPr lang="zh-CN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Cell/Wechat: +86157 1062 1396; </a:t>
            </a:r>
            <a:endParaRPr lang="zh-CN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Email: 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ella.fu@htgdsmt.com</a:t>
            </a:r>
            <a:endParaRPr lang="zh-CN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Shenzhen HTGD Intelligent Equipment Co., Ltd.</a:t>
            </a:r>
            <a:endParaRPr lang="zh-CN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Add: Building 32,33, Ma’anshan Second Industrial</a:t>
            </a:r>
            <a:endParaRPr lang="zh-CN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Zone, Shajing Street, Bao’an District,</a:t>
            </a:r>
            <a:endParaRPr lang="zh-CN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Shenzhen, China.</a:t>
            </a:r>
            <a:endParaRPr lang="zh-CN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Post Code: 518104</a:t>
            </a:r>
            <a:endParaRPr lang="zh-CN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Website: www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.htgdsmt.com</a:t>
            </a:r>
            <a:endParaRPr lang="zh-CN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60375" y="6956425"/>
            <a:ext cx="574675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14338" y="9504363"/>
            <a:ext cx="574675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360" y="1162685"/>
            <a:ext cx="4514215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图片 3" descr="GTS外观尺寸图"/>
          <p:cNvSpPr>
            <a:spLocks noChangeAspect="1"/>
          </p:cNvSpPr>
          <p:nvPr/>
        </p:nvSpPr>
        <p:spPr>
          <a:xfrm>
            <a:off x="3429000" y="4953000"/>
            <a:ext cx="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7171" name="组合 13"/>
          <p:cNvGrpSpPr/>
          <p:nvPr/>
        </p:nvGrpSpPr>
        <p:grpSpPr>
          <a:xfrm>
            <a:off x="912813" y="6348413"/>
            <a:ext cx="1692275" cy="554037"/>
            <a:chOff x="721" y="10051"/>
            <a:chExt cx="2666" cy="875"/>
          </a:xfrm>
        </p:grpSpPr>
        <p:pic>
          <p:nvPicPr>
            <p:cNvPr id="7177" name="图片 4" descr="GDK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47" y="10051"/>
              <a:ext cx="1382" cy="53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178" name="文本框 5"/>
            <p:cNvSpPr txBox="1"/>
            <p:nvPr/>
          </p:nvSpPr>
          <p:spPr>
            <a:xfrm>
              <a:off x="721" y="10588"/>
              <a:ext cx="2666" cy="33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800" dirty="0">
                  <a:latin typeface="Arial" panose="020B0604020202020204" pitchFamily="34" charset="0"/>
                </a:rPr>
                <a:t>Global.Development.Key</a:t>
              </a:r>
              <a:endParaRPr lang="en-US" altLang="zh-CN" sz="800" dirty="0">
                <a:latin typeface="Arial" panose="020B0604020202020204" pitchFamily="34" charset="0"/>
              </a:endParaRPr>
            </a:p>
          </p:txBody>
        </p:sp>
      </p:grpSp>
      <p:sp>
        <p:nvSpPr>
          <p:cNvPr id="14341" name="文本框 7"/>
          <p:cNvSpPr txBox="1"/>
          <p:nvPr/>
        </p:nvSpPr>
        <p:spPr>
          <a:xfrm>
            <a:off x="2230438" y="6480175"/>
            <a:ext cx="3455988" cy="269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1150" kern="1200" cap="none" spc="0" normalizeH="0" baseline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Shenzhen </a:t>
            </a:r>
            <a:r>
              <a:rPr kumimoji="0" lang="en-US" altLang="zh-CN" sz="115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HTGD Intelligent Equipment co.,LTD</a:t>
            </a:r>
            <a:endParaRPr kumimoji="0" lang="en-US" altLang="zh-CN" sz="1150" kern="1200" cap="none" spc="0" normalizeH="0" baseline="0" noProof="1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173" name="文本框 8"/>
          <p:cNvSpPr txBox="1"/>
          <p:nvPr/>
        </p:nvSpPr>
        <p:spPr>
          <a:xfrm>
            <a:off x="457200" y="6965950"/>
            <a:ext cx="4638675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Ella Fu (</a:t>
            </a:r>
            <a:r>
              <a:rPr lang="en-US" altLang="en-US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Менеджер</a:t>
            </a:r>
            <a:r>
              <a:rPr lang="en-US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по</a:t>
            </a:r>
            <a:r>
              <a:rPr lang="en-US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продажам</a:t>
            </a:r>
            <a:r>
              <a:rPr lang="en-US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</a:t>
            </a:r>
            <a:r>
              <a:rPr lang="en-US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стратегическому</a:t>
            </a:r>
            <a:r>
              <a:rPr lang="en-US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партнерству</a:t>
            </a:r>
            <a:r>
              <a:rPr lang="zh-CN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zh-CN" sz="10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Отдел</a:t>
            </a:r>
            <a:r>
              <a:rPr lang="en-US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международного</a:t>
            </a:r>
            <a:r>
              <a:rPr lang="en-US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бизнеса</a:t>
            </a:r>
            <a:r>
              <a:rPr lang="en-US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10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Номер</a:t>
            </a:r>
            <a:r>
              <a:rPr lang="en-US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телефона</a:t>
            </a:r>
            <a:r>
              <a:rPr lang="en-US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en-US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Вечат</a:t>
            </a:r>
            <a:r>
              <a:rPr lang="en-US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+86157 1062 1396; </a:t>
            </a:r>
            <a:endParaRPr lang="zh-CN" altLang="zh-CN" sz="10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Электронная</a:t>
            </a:r>
            <a:r>
              <a:rPr lang="en-US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почта</a:t>
            </a:r>
            <a:r>
              <a:rPr lang="en-US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en-US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ella.fu@htgdsmt.com</a:t>
            </a:r>
            <a:endParaRPr lang="zh-CN" altLang="zh-CN" sz="10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Shenzhen HTGD Intelligent Equipment Co., Ltd.</a:t>
            </a:r>
            <a:endParaRPr lang="zh-CN" altLang="zh-CN" sz="10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Адрес</a:t>
            </a:r>
            <a:r>
              <a:rPr lang="en-US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en-US" altLang="en-US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Здание</a:t>
            </a:r>
            <a:r>
              <a:rPr lang="en-US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32,33, </a:t>
            </a:r>
            <a:r>
              <a:rPr lang="en-US" altLang="en-US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Вторая</a:t>
            </a:r>
            <a:r>
              <a:rPr lang="en-US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промышленная</a:t>
            </a:r>
            <a:r>
              <a:rPr lang="en-US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зона</a:t>
            </a:r>
            <a:r>
              <a:rPr lang="en-US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Мааньшань</a:t>
            </a:r>
            <a:r>
              <a:rPr lang="en-US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en-US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улица</a:t>
            </a:r>
            <a:r>
              <a:rPr lang="en-US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Шацзин</a:t>
            </a:r>
            <a:r>
              <a:rPr lang="en-US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en-US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район</a:t>
            </a:r>
            <a:r>
              <a:rPr lang="en-US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Баоань</a:t>
            </a:r>
            <a:r>
              <a:rPr lang="en-US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en-US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Шэньчжэнь</a:t>
            </a:r>
            <a:r>
              <a:rPr lang="en-US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en-US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Китай.</a:t>
            </a:r>
            <a:endParaRPr lang="en-US" altLang="en-US" sz="10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Почтовый</a:t>
            </a:r>
            <a:r>
              <a:rPr lang="en-US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индекс</a:t>
            </a:r>
            <a:r>
              <a:rPr lang="en-US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518104</a:t>
            </a:r>
            <a:endParaRPr lang="en-US" altLang="zh-CN" sz="10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Веб</a:t>
            </a:r>
            <a:r>
              <a:rPr lang="en-US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en-US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сайт</a:t>
            </a:r>
            <a:r>
              <a:rPr lang="en-US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www</a:t>
            </a:r>
            <a:r>
              <a:rPr lang="en-US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.htgdsmt.com</a:t>
            </a:r>
            <a:endParaRPr lang="en-US" altLang="zh-CN" sz="10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60375" y="6956425"/>
            <a:ext cx="574675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14338" y="9504363"/>
            <a:ext cx="574675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360" y="1162685"/>
            <a:ext cx="4514215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267" name="表格 3266"/>
          <p:cNvGraphicFramePr/>
          <p:nvPr/>
        </p:nvGraphicFramePr>
        <p:xfrm>
          <a:off x="136525" y="819150"/>
          <a:ext cx="6599555" cy="8681177"/>
        </p:xfrm>
        <a:graphic>
          <a:graphicData uri="http://schemas.openxmlformats.org/drawingml/2006/table">
            <a:tbl>
              <a:tblPr/>
              <a:tblGrid>
                <a:gridCol w="2020036"/>
                <a:gridCol w="4579202"/>
              </a:tblGrid>
              <a:tr h="179702">
                <a:tc gridSpan="2"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7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PCB</a:t>
                      </a:r>
                      <a:r>
                        <a:rPr lang="zh-CN" altLang="en-US" sz="7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参数    </a:t>
                      </a:r>
                      <a:r>
                        <a:rPr lang="en-US" altLang="zh-CN" sz="7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PCB parameter</a:t>
                      </a:r>
                      <a:endParaRPr lang="en-US" altLang="zh-CN" sz="7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cPr marL="36000" marR="18000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179997"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最大板尺寸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(X x Y)    Maximum PCB size（X x Y）</a:t>
                      </a:r>
                      <a:endParaRPr lang="en-US" altLang="zh-CN" sz="6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450mm x 350mm</a:t>
                      </a:r>
                      <a:endParaRPr lang="en-US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997"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最小板尺寸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(Y x X)    M</a:t>
                      </a:r>
                      <a:r>
                        <a:rPr lang="zh-CN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inimum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PCB </a:t>
                      </a:r>
                      <a:r>
                        <a:rPr lang="zh-CN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size（X x Y）</a:t>
                      </a:r>
                      <a:endParaRPr lang="zh-CN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50mm x 50mm</a:t>
                      </a:r>
                      <a:endParaRPr lang="en-US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705"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PCB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厚度     PCB thickness</a:t>
                      </a:r>
                      <a:endParaRPr lang="zh-CN" altLang="en-US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0.4mm~6mm</a:t>
                      </a:r>
                      <a:endParaRPr lang="en-US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997"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翘曲量   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arpage</a:t>
                      </a:r>
                      <a:endParaRPr lang="zh-CN" altLang="en-US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≤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对角线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1%     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≤1%Diagonal</a:t>
                      </a:r>
                      <a:endParaRPr lang="zh-CN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997"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最大板重量   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aximum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PCB 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weight</a:t>
                      </a:r>
                      <a:endParaRPr lang="zh-CN" altLang="en-US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3Kg</a:t>
                      </a:r>
                      <a:endParaRPr lang="en-US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997"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板边缘间隙      </a:t>
                      </a:r>
                      <a:r>
                        <a:rPr 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PCB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margin gap</a:t>
                      </a:r>
                      <a:endParaRPr lang="zh-CN" altLang="en-US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构形至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3 mm     Configuration to 3mm</a:t>
                      </a:r>
                      <a:endParaRPr lang="en-US" altLang="zh-CN" sz="6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997"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最大底部间隙   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aximum bottom gap</a:t>
                      </a:r>
                      <a:endParaRPr lang="zh-CN" altLang="en-US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20mm</a:t>
                      </a:r>
                      <a:endParaRPr lang="en-US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997"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传送速度    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ransfer speed</a:t>
                      </a:r>
                      <a:endParaRPr lang="zh-CN" altLang="en-US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1500mm/s(Max)</a:t>
                      </a:r>
                      <a:endParaRPr lang="en-US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997"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距地面的传送高</a:t>
                      </a:r>
                      <a:r>
                        <a:rPr lang="zh-CN" altLang="en-US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度    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ransfer height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en-US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900</a:t>
                      </a:r>
                      <a:r>
                        <a:rPr lang="zh-CN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±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40mm</a:t>
                      </a:r>
                      <a:endParaRPr lang="zh-CN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997"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传送轨道方向   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ransfer direction</a:t>
                      </a:r>
                      <a:endParaRPr lang="zh-CN" altLang="en-US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左 </a:t>
                      </a:r>
                      <a:r>
                        <a:rPr lang="zh-CN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– 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右、右 </a:t>
                      </a:r>
                      <a:r>
                        <a:rPr lang="zh-CN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– 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左、左 </a:t>
                      </a:r>
                      <a:r>
                        <a:rPr lang="zh-CN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– 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左、右 </a:t>
                      </a:r>
                      <a:r>
                        <a:rPr lang="zh-CN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– 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右   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L-R,R-L,L-L,R-R</a:t>
                      </a:r>
                      <a:endParaRPr lang="en-US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997"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传输方式    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ransfer mode</a:t>
                      </a:r>
                      <a:endParaRPr lang="zh-CN" altLang="en-US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一段式轨道   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ne stage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conveyor</a:t>
                      </a:r>
                      <a:endParaRPr lang="en-US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0316"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PCB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夹持方法    PCB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cl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amping method</a:t>
                      </a:r>
                      <a:endParaRPr lang="zh-CN" altLang="en-US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2" marB="18002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可编程弹性侧夹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自动调节板厚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边缘锁定基板压紧（选项：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底部整体吸腔式真空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；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底部多点局部真空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Programmable elastic side clamp +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Automatic adjustment PCB thickness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+ adge locking and pressing </a:t>
                      </a:r>
                      <a:endParaRPr lang="en-US" altLang="zh-CN" sz="6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(Option: 1.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Bottom integral cavity type vacuum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;2.Bottom multi-point local vacuum)</a:t>
                      </a:r>
                      <a:endParaRPr lang="en-US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2" marB="180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8878"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板支撑方法   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upport method</a:t>
                      </a:r>
                      <a:endParaRPr lang="zh-CN" altLang="en-US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2" marB="18002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磁性顶针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等高块（选项一、真空腔体；选项二、专用的工件夹具）</a:t>
                      </a:r>
                      <a:endParaRPr lang="zh-CN" altLang="en-US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agnetic thimble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 E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qual high block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.(O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ptional:1.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vacuum suction cavity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;2.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special workpiece fixture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lang="en-US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2" marB="180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997">
                <a:tc gridSpan="2"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7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印刷参数</a:t>
                      </a:r>
                      <a:r>
                        <a:rPr lang="en-US" altLang="zh-CN" sz="7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</a:t>
                      </a:r>
                      <a:r>
                        <a:rPr lang="en-US" altLang="zh-CN" sz="7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Printing parameters</a:t>
                      </a:r>
                      <a:endParaRPr lang="en-US" altLang="zh-CN" sz="7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宋体" panose="02010600030101010101" pitchFamily="2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cPr marL="36000" marR="18000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18878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  <a:tabLst>
                          <a:tab pos="1617345" algn="l"/>
                        </a:tabLst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印刷头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rinting head                                                                         </a:t>
                      </a:r>
                      <a:endParaRPr lang="zh-CN" altLang="en-US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直线马达闭环印刷头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</a:t>
                      </a:r>
                      <a:r>
                        <a:rPr lang="zh-CN" altLang="en-US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Linear motor closed loop printing head</a:t>
                      </a:r>
                      <a:endParaRPr lang="zh-CN" altLang="en-US" sz="6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997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模板框架尺寸    </a:t>
                      </a:r>
                      <a:r>
                        <a:rPr 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Stencil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size</a:t>
                      </a:r>
                      <a:endParaRPr lang="en-US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470mm x 370mm~737 mm x 737 mm</a:t>
                      </a:r>
                      <a:endParaRPr lang="en-US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最大印刷</a:t>
                      </a:r>
                      <a:r>
                        <a:rPr lang="zh-CN" altLang="en-US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区域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(X x Y)</a:t>
                      </a:r>
                      <a:r>
                        <a:rPr lang="en-US" altLang="zh-CN" sz="600" baseline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Maximum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printing area（X x Y）</a:t>
                      </a:r>
                      <a:endParaRPr lang="en-US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450mm x 350mm</a:t>
                      </a:r>
                      <a:endParaRPr lang="en-US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8878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刮刀类型   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Squeegee</a:t>
                      </a:r>
                      <a:r>
                        <a:rPr lang="zh-CN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type</a:t>
                      </a:r>
                      <a:endParaRPr lang="zh-CN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钢刮刀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胶刮刀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角度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45</a:t>
                      </a:r>
                      <a:r>
                        <a:rPr lang="zh-CN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°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/55</a:t>
                      </a:r>
                      <a:r>
                        <a:rPr lang="zh-CN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°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/60</a:t>
                      </a:r>
                      <a:r>
                        <a:rPr lang="zh-CN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°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按印刷工艺匹配选择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      </a:t>
                      </a:r>
                      <a:endParaRPr lang="en-US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Steel/rubber </a:t>
                      </a:r>
                      <a:r>
                        <a:rPr lang="en-US" altLang="zh-CN" sz="600" dirty="0" err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Squeegee（Angel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45°/50°/60° matching the printing process）</a:t>
                      </a:r>
                      <a:endParaRPr lang="en-US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99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刮刀长度   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Squeegee length</a:t>
                      </a:r>
                      <a:endParaRPr lang="en-US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300mm</a:t>
                      </a:r>
                      <a:r>
                        <a:rPr lang="zh-CN" altLang="en-US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（可选配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200mm~500mm</a:t>
                      </a:r>
                      <a:r>
                        <a:rPr lang="zh-CN" altLang="en-US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长度）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(optional with length of 200mm-500mm)</a:t>
                      </a:r>
                      <a:endParaRPr lang="en-US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997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刮刀高度   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Squeegee</a:t>
                      </a:r>
                      <a:r>
                        <a:rPr lang="zh-CN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height</a:t>
                      </a:r>
                      <a:endParaRPr lang="zh-CN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65</a:t>
                      </a:r>
                      <a:r>
                        <a:rPr lang="zh-CN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±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1mm</a:t>
                      </a:r>
                      <a:endParaRPr lang="zh-CN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997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刮刀片厚度   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Squeegee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thickness</a:t>
                      </a:r>
                      <a:endParaRPr lang="zh-CN" altLang="en-US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0.25mm Diamond-like carbon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涂层            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0.25mm Diamond-like carbon 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coating</a:t>
                      </a:r>
                      <a:endParaRPr lang="zh-CN" altLang="en-US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997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印刷模式   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rinting mode</a:t>
                      </a:r>
                      <a:endParaRPr lang="zh-CN" altLang="en-US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单或双刮刀印刷   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ingle or double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printing</a:t>
                      </a:r>
                      <a:endParaRPr lang="zh-CN" altLang="en-US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997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脱模长度   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</a:t>
                      </a:r>
                      <a:r>
                        <a:rPr lang="zh-CN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emoulding length</a:t>
                      </a:r>
                      <a:endParaRPr lang="zh-CN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0.02 mm - 12 mm</a:t>
                      </a:r>
                      <a:endParaRPr lang="en-US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997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印刷速度   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rinting speed</a:t>
                      </a:r>
                      <a:endParaRPr lang="zh-CN" altLang="en-US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 ~ 200 mm/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</a:t>
                      </a:r>
                      <a:endParaRPr lang="en-US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997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印刷压力   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r>
                        <a:rPr lang="zh-CN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rinting pressure</a:t>
                      </a:r>
                      <a:endParaRPr lang="zh-CN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0.5kg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 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10Kg</a:t>
                      </a:r>
                      <a:endParaRPr lang="en-US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997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印刷行程   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r>
                        <a:rPr lang="zh-CN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rinting stroke</a:t>
                      </a:r>
                      <a:endParaRPr lang="zh-CN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±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 mm</a:t>
                      </a:r>
                      <a:r>
                        <a:rPr lang="zh-CN" altLang="en-US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从中心）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(From the center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lang="zh-CN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997">
                <a:tc gridSpan="2"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7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清洗参数     </a:t>
                      </a:r>
                      <a:r>
                        <a:rPr lang="en-US" altLang="zh-CN" sz="7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Cleaning parameters</a:t>
                      </a:r>
                      <a:endParaRPr lang="en-US" altLang="zh-CN" sz="7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cPr marL="36000" marR="18000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18878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清洗方式   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Cleaning mode</a:t>
                      </a:r>
                      <a:endParaRPr lang="en-US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、滴淋式清洗系统；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、干、湿、真空三种</a:t>
                      </a:r>
                      <a:r>
                        <a:rPr lang="zh-CN" altLang="en-US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模式</a:t>
                      </a:r>
                      <a:endParaRPr lang="en-US" altLang="zh-CN" sz="6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 Drip cleaning system; 2. Dry, wet and vacuum modes</a:t>
                      </a:r>
                      <a:r>
                        <a:rPr lang="zh-CN" altLang="en-US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</a:t>
                      </a:r>
                      <a:endParaRPr lang="zh-CN" altLang="en-US" sz="6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997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清洗擦拭板</a:t>
                      </a:r>
                      <a:r>
                        <a:rPr lang="zh-CN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长度</a:t>
                      </a:r>
                      <a:r>
                        <a:rPr lang="en-US" altLang="zh-CN" sz="600" baseline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   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Length of cleaning and wiping plate</a:t>
                      </a:r>
                      <a:endParaRPr lang="zh-CN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380mm</a:t>
                      </a:r>
                      <a:r>
                        <a:rPr lang="zh-CN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（可选配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300mm</a:t>
                      </a:r>
                      <a:r>
                        <a:rPr lang="zh-CN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，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450mm</a:t>
                      </a:r>
                      <a:r>
                        <a:rPr lang="zh-CN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，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500mm</a:t>
                      </a:r>
                      <a:r>
                        <a:rPr lang="zh-CN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）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(optional with 300mm, 450mm, 500mm)</a:t>
                      </a:r>
                      <a:endParaRPr lang="zh-CN" altLang="zh-CN" sz="6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705">
                <a:tc gridSpan="2"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7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影像参数     </a:t>
                      </a:r>
                      <a:r>
                        <a:rPr lang="en-US" altLang="zh-CN" sz="7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Visual System</a:t>
                      </a:r>
                      <a:endParaRPr lang="en-US" altLang="zh-CN" sz="7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cPr marL="36000" marR="18000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179997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影像视域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(FOV)   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Field of view</a:t>
                      </a:r>
                      <a:endParaRPr lang="en-US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8mm x 6mm</a:t>
                      </a:r>
                      <a:endParaRPr lang="en-US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997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平台调整范围   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r>
                        <a:rPr lang="zh-CN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latform adjustment range</a:t>
                      </a:r>
                      <a:endParaRPr lang="zh-CN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X:</a:t>
                      </a:r>
                      <a:r>
                        <a:rPr lang="zh-CN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±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.0mm,Y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:</a:t>
                      </a:r>
                      <a:r>
                        <a:rPr lang="zh-CN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±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7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.0mm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</a:t>
                      </a:r>
                      <a:r>
                        <a:rPr lang="zh-CN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θ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</a:t>
                      </a:r>
                      <a:r>
                        <a:rPr lang="zh-CN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±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2.0</a:t>
                      </a:r>
                      <a:r>
                        <a:rPr lang="zh-CN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°</a:t>
                      </a:r>
                      <a:endParaRPr lang="zh-CN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8878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基准点类型   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Fiducial mark 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type</a:t>
                      </a:r>
                      <a:endParaRPr lang="zh-CN" altLang="en-US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标准形状基准点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见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SMEMA 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标准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，焊盘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/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开孔     </a:t>
                      </a:r>
                      <a:endParaRPr lang="zh-CN" altLang="en-US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S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tandard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fiducial mark types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(Circle, triangle, square, diamond, cross)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，solder pad/openings</a:t>
                      </a:r>
                      <a:endParaRPr lang="zh-CN" altLang="en-US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8878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摄像机系统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amera system</a:t>
                      </a:r>
                      <a:endParaRPr lang="zh-CN" altLang="en-US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单独照相机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, 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向上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/ 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向下单独成像视觉系统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几何匹配定位    </a:t>
                      </a:r>
                      <a:endParaRPr lang="zh-CN" altLang="en-US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ndependent camera，upwards/downwards imaging vision system，geometric matching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positioning</a:t>
                      </a:r>
                      <a:endParaRPr lang="en-US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997">
                <a:tc gridSpan="2"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7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性能参数     </a:t>
                      </a:r>
                      <a:r>
                        <a:rPr lang="en-US" altLang="zh-CN" sz="7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r>
                        <a:rPr lang="zh-CN" altLang="en-US" sz="7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erformance parameters</a:t>
                      </a:r>
                      <a:endParaRPr lang="zh-CN" altLang="en-US" sz="7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cPr marL="36000" marR="18000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179997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重复定位精度    </a:t>
                      </a:r>
                      <a:r>
                        <a:rPr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Machine alignment capability</a:t>
                      </a:r>
                      <a:endParaRPr lang="zh-CN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±10.0μm @6 σ，Cp</a:t>
                      </a:r>
                      <a:r>
                        <a:rPr lang="en-US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</a:t>
                      </a:r>
                      <a:r>
                        <a:rPr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≥ 2.0</a:t>
                      </a:r>
                      <a:endParaRPr sz="6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997"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印刷精度   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Printing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</a:t>
                      </a:r>
                      <a:r>
                        <a:rPr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capability</a:t>
                      </a:r>
                      <a:endParaRPr lang="en-US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±</a:t>
                      </a:r>
                      <a:r>
                        <a:rPr lang="en-US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</a:t>
                      </a:r>
                      <a:r>
                        <a:rPr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.0μm @6 σ，Cp</a:t>
                      </a:r>
                      <a:r>
                        <a:rPr lang="en-US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 </a:t>
                      </a:r>
                      <a:r>
                        <a:rPr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 2.0</a:t>
                      </a:r>
                      <a:endParaRPr sz="6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997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循环时间 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Standard c</a:t>
                      </a:r>
                      <a:r>
                        <a:rPr lang="zh-CN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ycle time</a:t>
                      </a:r>
                      <a:endParaRPr lang="zh-CN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＜7s</a:t>
                      </a:r>
                      <a:r>
                        <a:rPr 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（不包含印刷及清洗）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(Exclude printing and cleaning)</a:t>
                      </a:r>
                      <a:endParaRPr lang="en-US" altLang="zh-CN" sz="6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997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换线时间 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r>
                        <a:rPr lang="zh-CN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roduct changeover</a:t>
                      </a:r>
                      <a:endParaRPr lang="zh-CN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＜5min</a:t>
                      </a:r>
                      <a:endParaRPr sz="6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997">
                <a:tc gridSpan="2"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7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设备     </a:t>
                      </a:r>
                      <a:r>
                        <a:rPr lang="en-US" altLang="zh-CN" sz="7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</a:t>
                      </a:r>
                      <a:r>
                        <a:rPr lang="zh-CN" altLang="en-US" sz="7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quipment</a:t>
                      </a:r>
                      <a:endParaRPr lang="zh-CN" altLang="en-US" sz="7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cPr marL="36000" marR="18000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179997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功率要求    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r>
                        <a:rPr lang="zh-CN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ower requirements</a:t>
                      </a:r>
                      <a:endParaRPr lang="zh-CN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AC220V</a:t>
                      </a:r>
                      <a:r>
                        <a:rPr lang="zh-CN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±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10%,50/60HZ,15A</a:t>
                      </a:r>
                      <a:endParaRPr lang="zh-CN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997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压缩空气要求   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Compressed air supply</a:t>
                      </a:r>
                      <a:endParaRPr lang="en-US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6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4~6 bar , 5 litres/minute</a:t>
                      </a:r>
                      <a:endParaRPr lang="en-US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997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操作系统    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</a:t>
                      </a:r>
                      <a:r>
                        <a:rPr lang="zh-CN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perating system</a:t>
                      </a:r>
                      <a:endParaRPr lang="zh-CN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Win 7</a:t>
                      </a:r>
                      <a:endParaRPr lang="en-US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8878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外观尺寸    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xternal dimension</a:t>
                      </a:r>
                      <a:endParaRPr lang="zh-CN" altLang="en-US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1140mm(L) x 1450mm(W) x 1480mm(H)</a:t>
                      </a:r>
                      <a:endParaRPr sz="6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（不含三色灯，显示器和键盘）(excluding light,monitor and keyboard)</a:t>
                      </a:r>
                      <a:endParaRPr sz="6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997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机器重量    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</a:t>
                      </a:r>
                      <a:r>
                        <a:rPr lang="zh-CN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achine weight</a:t>
                      </a:r>
                      <a:endParaRPr lang="zh-CN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约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1000Kg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Appro.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1000Kg</a:t>
                      </a:r>
                      <a:endParaRPr lang="en-US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3272" name="组合 8"/>
          <p:cNvGrpSpPr/>
          <p:nvPr/>
        </p:nvGrpSpPr>
        <p:grpSpPr>
          <a:xfrm>
            <a:off x="136525" y="182734"/>
            <a:ext cx="6663714" cy="620541"/>
            <a:chOff x="837" y="429"/>
            <a:chExt cx="9511" cy="1065"/>
          </a:xfrm>
        </p:grpSpPr>
        <p:pic>
          <p:nvPicPr>
            <p:cNvPr id="3273" name="图片 1" descr="页眉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37" y="431"/>
              <a:ext cx="9351" cy="75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274" name="文本框 4"/>
            <p:cNvSpPr txBox="1"/>
            <p:nvPr/>
          </p:nvSpPr>
          <p:spPr>
            <a:xfrm>
              <a:off x="975" y="490"/>
              <a:ext cx="5103" cy="10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技术参数  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Technical parameters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75" name="文本框 5"/>
            <p:cNvSpPr txBox="1"/>
            <p:nvPr/>
          </p:nvSpPr>
          <p:spPr>
            <a:xfrm>
              <a:off x="8610" y="429"/>
              <a:ext cx="1738" cy="73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p>
              <a:r>
                <a:rPr lang="en-US" altLang="zh-CN" sz="2200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汉仪菱心体简" charset="-122"/>
                  <a:ea typeface="汉仪菱心体简" charset="-122"/>
                </a:rPr>
                <a:t>MEGA</a:t>
              </a:r>
              <a:endParaRPr lang="en-US" altLang="zh-CN" sz="2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菱心体简" charset="-122"/>
                <a:ea typeface="汉仪菱心体简" charset="-122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文本框 24"/>
          <p:cNvSpPr txBox="1"/>
          <p:nvPr/>
        </p:nvSpPr>
        <p:spPr>
          <a:xfrm>
            <a:off x="337820" y="888048"/>
            <a:ext cx="2989263" cy="4756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精确的光学定位系统</a:t>
            </a:r>
            <a:endParaRPr lang="zh-CN" altLang="en-US" sz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17375E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Accurate optical positioning system</a:t>
            </a:r>
            <a:endParaRPr lang="en-US" altLang="zh-CN" sz="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17375E"/>
              </a:buClr>
            </a:pP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Точная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оптическая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система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позиционирования</a:t>
            </a:r>
            <a:endParaRPr lang="en-US" altLang="en-US" sz="8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" name="文本框 1"/>
          <p:cNvSpPr txBox="1"/>
          <p:nvPr/>
        </p:nvSpPr>
        <p:spPr>
          <a:xfrm>
            <a:off x="3387725" y="836930"/>
            <a:ext cx="3422650" cy="660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智能刮刀系统</a:t>
            </a:r>
            <a:endParaRPr lang="zh-CN" altLang="en-US" sz="9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17375E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Intelligent squeegee system</a:t>
            </a:r>
            <a:endParaRPr lang="en-US" altLang="zh-CN" sz="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Clr>
                <a:srgbClr val="17375E"/>
              </a:buClr>
            </a:pPr>
            <a:r>
              <a:rPr lang="en-US" altLang="en-US" sz="1200" dirty="0">
                <a:solidFill>
                  <a:srgbClr val="7030A0"/>
                </a:solidFill>
                <a:latin typeface="Calibri" panose="020F0502020204030204" pitchFamily="34" charset="0"/>
              </a:rPr>
              <a:t>Интеллектуальная</a:t>
            </a:r>
            <a:r>
              <a:rPr lang="en-US" altLang="zh-CN" sz="1200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200" dirty="0">
                <a:solidFill>
                  <a:srgbClr val="7030A0"/>
                </a:solidFill>
                <a:latin typeface="Calibri" panose="020F0502020204030204" pitchFamily="34" charset="0"/>
              </a:rPr>
              <a:t>система</a:t>
            </a:r>
            <a:r>
              <a:rPr lang="en-US" altLang="zh-CN" sz="1200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200" dirty="0">
                <a:solidFill>
                  <a:srgbClr val="7030A0"/>
                </a:solidFill>
                <a:latin typeface="Calibri" panose="020F0502020204030204" pitchFamily="34" charset="0"/>
              </a:rPr>
              <a:t>скребков</a:t>
            </a:r>
            <a:endParaRPr lang="en-US" altLang="en-US" sz="1200" dirty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>
              <a:buClr>
                <a:srgbClr val="17375E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0" name="文本框 10"/>
          <p:cNvSpPr txBox="1"/>
          <p:nvPr/>
        </p:nvSpPr>
        <p:spPr>
          <a:xfrm>
            <a:off x="511175" y="3562350"/>
            <a:ext cx="2765425" cy="4778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高效率高适应性钢网清洗系统</a:t>
            </a:r>
            <a:endParaRPr lang="zh-CN" altLang="en-US" sz="9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17375E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High efficiency and high adaptability stencil </a:t>
            </a:r>
            <a:endParaRPr lang="en-US" altLang="zh-CN" sz="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17375E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cleaning system</a:t>
            </a:r>
            <a:endParaRPr lang="en-US" altLang="zh-CN" sz="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01" name="图片 11" descr="C:\Users\Administrator\Desktop\X9清洗.pngX9清洗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4538" y="4140200"/>
            <a:ext cx="2032000" cy="12509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103" name="组合 8"/>
          <p:cNvGrpSpPr/>
          <p:nvPr/>
        </p:nvGrpSpPr>
        <p:grpSpPr>
          <a:xfrm>
            <a:off x="608013" y="207963"/>
            <a:ext cx="5902325" cy="628650"/>
            <a:chOff x="805" y="546"/>
            <a:chExt cx="9351" cy="1174"/>
          </a:xfrm>
        </p:grpSpPr>
        <p:pic>
          <p:nvPicPr>
            <p:cNvPr id="4123" name="图片 1" descr="页眉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5" y="555"/>
              <a:ext cx="9351" cy="75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24" name="文本框 4"/>
            <p:cNvSpPr txBox="1"/>
            <p:nvPr/>
          </p:nvSpPr>
          <p:spPr>
            <a:xfrm>
              <a:off x="911" y="628"/>
              <a:ext cx="5740" cy="10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标准配置  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Standard Configuration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25" name="文本框 5"/>
            <p:cNvSpPr txBox="1"/>
            <p:nvPr/>
          </p:nvSpPr>
          <p:spPr>
            <a:xfrm>
              <a:off x="8637" y="546"/>
              <a:ext cx="1153" cy="80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endParaRPr lang="en-US" altLang="zh-CN" sz="2200" b="1" dirty="0">
                <a:solidFill>
                  <a:srgbClr val="262626"/>
                </a:solidFill>
                <a:latin typeface="汉仪菱心体简" charset="-122"/>
                <a:ea typeface="汉仪菱心体简" charset="-122"/>
              </a:endParaRPr>
            </a:p>
          </p:txBody>
        </p:sp>
      </p:grpSp>
      <p:cxnSp>
        <p:nvCxnSpPr>
          <p:cNvPr id="4" name="直接连接符 3"/>
          <p:cNvCxnSpPr/>
          <p:nvPr/>
        </p:nvCxnSpPr>
        <p:spPr>
          <a:xfrm>
            <a:off x="3381375" y="977900"/>
            <a:ext cx="0" cy="85867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573463" y="3551238"/>
            <a:ext cx="26289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6" name="图片 9" descr="CC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13" y="1363663"/>
            <a:ext cx="2179637" cy="1195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7" name="Picture 19" descr="D:\彩页资料\2020年彩页资料\彩页资料2020-04-17\111.png1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9513" y="1365250"/>
            <a:ext cx="1949450" cy="1301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8" name="文本框 10"/>
          <p:cNvSpPr txBox="1"/>
          <p:nvPr/>
        </p:nvSpPr>
        <p:spPr>
          <a:xfrm>
            <a:off x="3549333" y="3581400"/>
            <a:ext cx="2697162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简洁可靠的PCB定位系统</a:t>
            </a:r>
            <a:endParaRPr lang="zh-CN" altLang="en-US" sz="9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Simple and reliable PCB positioning system</a:t>
            </a:r>
            <a:endParaRPr lang="zh-CN" altLang="en-US" sz="9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01663" y="3529013"/>
            <a:ext cx="2566988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5" name="文本框 20"/>
          <p:cNvSpPr txBox="1"/>
          <p:nvPr/>
        </p:nvSpPr>
        <p:spPr>
          <a:xfrm>
            <a:off x="458788" y="2559050"/>
            <a:ext cx="2974975" cy="952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zh-CN" altLang="zh-CN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四路光源可调，光源强度可调，光照均匀，采集图像更趋完美；       </a:t>
            </a:r>
            <a:endParaRPr lang="zh-CN" altLang="zh-CN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可很好的识别（包括凹凸不平的Mark点），适应镀锡，镀铜，</a:t>
            </a:r>
            <a:endParaRPr lang="zh-CN" altLang="zh-CN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镀金，喷锡，FPC等各类型不同颜色的PCB。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Four way light source is adjustable, light intensity is adjustable,      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light is uniform, and image acquisition is more perfect;Good   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identification (including uneven mark points), suitable for 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tinning, copper plating,Gold plating, tin spraying, FPC and   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other types of PCB with different colors.</a:t>
            </a:r>
            <a:endParaRPr lang="zh-CN" altLang="zh-CN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6" name="文本框 23"/>
          <p:cNvSpPr txBox="1"/>
          <p:nvPr/>
        </p:nvSpPr>
        <p:spPr>
          <a:xfrm>
            <a:off x="492125" y="5451158"/>
            <a:ext cx="2835275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新型的擦拭系统保证和钢网的充分接触； 干、湿、真空三种清洗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方式,并可任意选择自由组合；柔软耐磨橡胶擦 拭板，清洗彻底，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拆卸方便，擦拭纸长短通用。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</a:pPr>
            <a:r>
              <a:rPr lang="zh-CN" altLang="en-US" sz="700" dirty="0">
                <a:sym typeface="+mn-ea"/>
              </a:rPr>
              <a:t>  </a:t>
            </a:r>
            <a:r>
              <a:rPr lang="en-US" altLang="zh-CN" sz="700" dirty="0">
                <a:sym typeface="+mn-ea"/>
              </a:rPr>
              <a:t> </a:t>
            </a:r>
            <a:r>
              <a:rPr lang="zh-CN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The new wiping system ensures full contact with the stencil ;</a:t>
            </a:r>
            <a:endParaRPr lang="zh-CN" altLang="zh-CN" sz="7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zh-CN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T</a:t>
            </a:r>
            <a:r>
              <a:rPr lang="zh-CN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hree cleaning methods of dry, wet and vacuum, and free</a:t>
            </a: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</a:t>
            </a:r>
            <a:r>
              <a:rPr lang="zh-CN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combination can be selected; Soft and wear-resistant rubber </a:t>
            </a: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</a:t>
            </a:r>
            <a:r>
              <a:rPr lang="zh-CN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wiping plate, thoroughly cleaned, easy to disassemble, and</a:t>
            </a:r>
            <a:endParaRPr lang="zh-CN" altLang="zh-CN" sz="7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zh-CN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</a:t>
            </a:r>
            <a:r>
              <a:rPr lang="zh-CN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universal wiping paper length.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</a:pP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lang="zh-CN" altLang="en-US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8" name="文本框 25"/>
          <p:cNvSpPr txBox="1"/>
          <p:nvPr/>
        </p:nvSpPr>
        <p:spPr>
          <a:xfrm>
            <a:off x="3594100" y="5285105"/>
            <a:ext cx="248856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buFont typeface="Wingdings" panose="05000000000000000000" pitchFamily="2" charset="2"/>
              <a:buChar char="Ø"/>
            </a:pPr>
            <a:r>
              <a:rPr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自适应PCB厚度，软件可调弹性侧压和磁性支撑装置</a:t>
            </a: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zh-CN" altLang="en-US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Font typeface="Wingdings" panose="05000000000000000000" pitchFamily="2" charset="2"/>
            </a:pP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Adaptive PCB  thickness, software tunable flexible side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pressure and magnetic supporting device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21" name="文本框 20"/>
          <p:cNvSpPr txBox="1"/>
          <p:nvPr/>
        </p:nvSpPr>
        <p:spPr>
          <a:xfrm>
            <a:off x="3449638" y="2720975"/>
            <a:ext cx="2974975" cy="630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智能可编程设置，两个独立直联马达驱动的刮刀，内置精确压力</a:t>
            </a:r>
            <a:endParaRPr lang="zh-CN" altLang="en-US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控制系统。</a:t>
            </a:r>
            <a:endParaRPr lang="zh-CN" altLang="en-US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Intelligent programmable setting, two independent direct    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motors driven squeegee, built-in precise pressure control    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system.</a:t>
            </a:r>
            <a:endParaRPr lang="zh-CN" altLang="zh-CN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22" name="文本框 5"/>
          <p:cNvSpPr txBox="1"/>
          <p:nvPr/>
        </p:nvSpPr>
        <p:spPr>
          <a:xfrm>
            <a:off x="5518150" y="201295"/>
            <a:ext cx="1217613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200" b="1" dirty="0">
                <a:solidFill>
                  <a:schemeClr val="accent1"/>
                </a:solidFill>
                <a:latin typeface="汉仪菱心体简" charset="-122"/>
                <a:ea typeface="汉仪菱心体简" charset="-122"/>
              </a:rPr>
              <a:t>MEGA</a:t>
            </a:r>
            <a:endParaRPr lang="en-US" altLang="zh-CN" sz="2200" b="1" dirty="0">
              <a:solidFill>
                <a:schemeClr val="accent1"/>
              </a:solidFill>
              <a:latin typeface="汉仪菱心体简" charset="-122"/>
              <a:ea typeface="汉仪菱心体简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2205" y="3990975"/>
            <a:ext cx="1997075" cy="12528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文本框 24"/>
          <p:cNvSpPr txBox="1"/>
          <p:nvPr/>
        </p:nvSpPr>
        <p:spPr>
          <a:xfrm>
            <a:off x="391795" y="672783"/>
            <a:ext cx="2989263" cy="4756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精确的光学定位系统</a:t>
            </a:r>
            <a:endParaRPr lang="zh-CN" altLang="en-US" sz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17375E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Accurate optical positioning system</a:t>
            </a:r>
            <a:endParaRPr lang="en-US" altLang="zh-CN" sz="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17375E"/>
              </a:buClr>
            </a:pP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Точная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оптическая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система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позиционирования</a:t>
            </a:r>
            <a:endParaRPr lang="en-US" altLang="en-US" sz="8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" name="文本框 1"/>
          <p:cNvSpPr txBox="1"/>
          <p:nvPr/>
        </p:nvSpPr>
        <p:spPr>
          <a:xfrm>
            <a:off x="3387725" y="836930"/>
            <a:ext cx="3422650" cy="660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智能刮刀系统</a:t>
            </a:r>
            <a:endParaRPr lang="zh-CN" altLang="en-US" sz="9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17375E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Intelligent squeegee system</a:t>
            </a:r>
            <a:endParaRPr lang="en-US" altLang="zh-CN" sz="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Clr>
                <a:srgbClr val="17375E"/>
              </a:buClr>
            </a:pPr>
            <a:r>
              <a:rPr lang="en-US" altLang="en-US" sz="1200" dirty="0">
                <a:solidFill>
                  <a:srgbClr val="7030A0"/>
                </a:solidFill>
                <a:latin typeface="Calibri" panose="020F0502020204030204" pitchFamily="34" charset="0"/>
              </a:rPr>
              <a:t>Интеллектуальная</a:t>
            </a:r>
            <a:r>
              <a:rPr lang="en-US" altLang="zh-CN" sz="1200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200" dirty="0">
                <a:solidFill>
                  <a:srgbClr val="7030A0"/>
                </a:solidFill>
                <a:latin typeface="Calibri" panose="020F0502020204030204" pitchFamily="34" charset="0"/>
              </a:rPr>
              <a:t>система</a:t>
            </a:r>
            <a:r>
              <a:rPr lang="en-US" altLang="zh-CN" sz="1200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200" dirty="0">
                <a:solidFill>
                  <a:srgbClr val="7030A0"/>
                </a:solidFill>
                <a:latin typeface="Calibri" panose="020F0502020204030204" pitchFamily="34" charset="0"/>
              </a:rPr>
              <a:t>скребков</a:t>
            </a:r>
            <a:endParaRPr lang="en-US" altLang="en-US" sz="1200" dirty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>
              <a:buClr>
                <a:srgbClr val="17375E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0" name="文本框 10"/>
          <p:cNvSpPr txBox="1"/>
          <p:nvPr/>
        </p:nvSpPr>
        <p:spPr>
          <a:xfrm>
            <a:off x="511175" y="3562350"/>
            <a:ext cx="2765425" cy="845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高效率高适应性钢网清洗系统</a:t>
            </a:r>
            <a:endParaRPr lang="zh-CN" altLang="en-US" sz="9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17375E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High efficiency and high adaptability stencil </a:t>
            </a:r>
            <a:endParaRPr lang="en-US" altLang="zh-CN" sz="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17375E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cleaning system</a:t>
            </a:r>
            <a:endParaRPr lang="en-US" altLang="zh-CN" sz="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17375E"/>
              </a:buClr>
            </a:pP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Высокая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эффективность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высокая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адаптивность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трафаретной</a:t>
            </a:r>
            <a:endParaRPr lang="en-US" altLang="en-US" sz="8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17375E"/>
              </a:buClr>
            </a:pP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системы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очистки</a:t>
            </a:r>
            <a:endParaRPr lang="en-US" altLang="en-US" sz="8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01" name="图片 11" descr="C:\Users\Administrator\Desktop\X9清洗.pngX9清洗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333" y="4410710"/>
            <a:ext cx="2032000" cy="12509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103" name="组合 8"/>
          <p:cNvGrpSpPr/>
          <p:nvPr/>
        </p:nvGrpSpPr>
        <p:grpSpPr>
          <a:xfrm>
            <a:off x="602332" y="207963"/>
            <a:ext cx="5908006" cy="627579"/>
            <a:chOff x="796" y="546"/>
            <a:chExt cx="9360" cy="1172"/>
          </a:xfrm>
        </p:grpSpPr>
        <p:pic>
          <p:nvPicPr>
            <p:cNvPr id="4123" name="图片 1" descr="页眉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5" y="555"/>
              <a:ext cx="9351" cy="75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24" name="文本框 4"/>
            <p:cNvSpPr txBox="1"/>
            <p:nvPr/>
          </p:nvSpPr>
          <p:spPr>
            <a:xfrm>
              <a:off x="796" y="628"/>
              <a:ext cx="7023" cy="10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标准配置  </a:t>
              </a:r>
              <a:r>
                <a:rPr lang="en-US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Стандартная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конфигурация</a:t>
              </a:r>
              <a:endParaRPr lang="en-US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25" name="文本框 5"/>
            <p:cNvSpPr txBox="1"/>
            <p:nvPr/>
          </p:nvSpPr>
          <p:spPr>
            <a:xfrm>
              <a:off x="8637" y="546"/>
              <a:ext cx="1153" cy="80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endParaRPr lang="en-US" altLang="zh-CN" sz="2200" b="1" dirty="0">
                <a:solidFill>
                  <a:srgbClr val="262626"/>
                </a:solidFill>
                <a:latin typeface="汉仪菱心体简" charset="-122"/>
                <a:ea typeface="汉仪菱心体简" charset="-122"/>
              </a:endParaRPr>
            </a:p>
          </p:txBody>
        </p:sp>
      </p:grpSp>
      <p:cxnSp>
        <p:nvCxnSpPr>
          <p:cNvPr id="4" name="直接连接符 3"/>
          <p:cNvCxnSpPr/>
          <p:nvPr/>
        </p:nvCxnSpPr>
        <p:spPr>
          <a:xfrm>
            <a:off x="3381375" y="977900"/>
            <a:ext cx="0" cy="85867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573463" y="3551238"/>
            <a:ext cx="26289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6" name="图片 9" descr="CC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13" y="1148398"/>
            <a:ext cx="2179637" cy="1195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7" name="Picture 19" descr="D:\彩页资料\2020年彩页资料\彩页资料2020-04-17\111.png1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9513" y="1365250"/>
            <a:ext cx="1949450" cy="1301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8" name="文本框 10"/>
          <p:cNvSpPr txBox="1"/>
          <p:nvPr/>
        </p:nvSpPr>
        <p:spPr>
          <a:xfrm>
            <a:off x="3549333" y="3581400"/>
            <a:ext cx="2697162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简洁可靠的PCB定位系统</a:t>
            </a:r>
            <a:endParaRPr lang="zh-CN" altLang="en-US" sz="9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Simple and reliable PCB positioning system</a:t>
            </a:r>
            <a:endParaRPr lang="zh-CN" altLang="en-US" sz="9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</a:pPr>
            <a:r>
              <a:rPr lang="en-US" altLang="en-US" sz="9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Простая</a:t>
            </a:r>
            <a:r>
              <a:rPr lang="en-US" altLang="zh-CN" sz="9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9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</a:t>
            </a:r>
            <a:r>
              <a:rPr lang="en-US" altLang="zh-CN" sz="9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9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надежная</a:t>
            </a:r>
            <a:r>
              <a:rPr lang="en-US" altLang="zh-CN" sz="9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9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система</a:t>
            </a:r>
            <a:r>
              <a:rPr lang="en-US" altLang="zh-CN" sz="9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9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позиционирования</a:t>
            </a:r>
            <a:r>
              <a:rPr lang="en-US" altLang="zh-CN" sz="9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9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печатной</a:t>
            </a:r>
            <a:r>
              <a:rPr lang="en-US" altLang="zh-CN" sz="9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9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платы</a:t>
            </a:r>
            <a:endParaRPr lang="en-US" altLang="en-US" sz="9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01663" y="3529013"/>
            <a:ext cx="2566988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5" name="文本框 20"/>
          <p:cNvSpPr txBox="1"/>
          <p:nvPr/>
        </p:nvSpPr>
        <p:spPr>
          <a:xfrm>
            <a:off x="458788" y="2305050"/>
            <a:ext cx="2974975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Четырехсторонний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источник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света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регулируется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интенсивность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света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регулируется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свет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равномерный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получение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изображения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более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совершенное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;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Хорошая</a:t>
            </a:r>
            <a:endParaRPr lang="en-US" altLang="en-US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идентификация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(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включая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неровные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точки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отметок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подходит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для</a:t>
            </a:r>
            <a:endParaRPr lang="en-US" altLang="en-US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лужения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меднения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золочения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напыления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олова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FPC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</a:t>
            </a:r>
            <a:endParaRPr lang="en-US" altLang="en-US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других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типов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печатных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плат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различными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цветами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6" name="文本框 23"/>
          <p:cNvSpPr txBox="1"/>
          <p:nvPr/>
        </p:nvSpPr>
        <p:spPr>
          <a:xfrm>
            <a:off x="477520" y="5909628"/>
            <a:ext cx="2835275" cy="1060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Новая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система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протирки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обеспечивает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полный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контакт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с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трафаретом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;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Можно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выбрать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три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метода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очистки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сухую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влажную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вакуумную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также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свободную</a:t>
            </a:r>
            <a:endParaRPr lang="en-US" altLang="en-US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комбинацию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;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Мягкая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износостойкая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резиновая</a:t>
            </a:r>
            <a:endParaRPr lang="en-US" altLang="en-US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протирочная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пластина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тщательно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очищается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легко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разбирается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и</a:t>
            </a:r>
            <a:endParaRPr lang="en-US" altLang="en-US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универсальная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длина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протирочной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бумаги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</a:t>
            </a:r>
            <a:r>
              <a:rPr lang="zh-CN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lang="zh-CN" altLang="en-US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8" name="文本框 25"/>
          <p:cNvSpPr txBox="1"/>
          <p:nvPr/>
        </p:nvSpPr>
        <p:spPr>
          <a:xfrm>
            <a:off x="3486150" y="5767705"/>
            <a:ext cx="3808730" cy="12141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noAutofit/>
          </a:bodyPr>
          <a:p>
            <a:pPr algn="l">
              <a:buFont typeface="Wingdings" panose="05000000000000000000" pitchFamily="2" charset="2"/>
              <a:buChar char="Ø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Адаптивная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толщина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печатной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платы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гибкое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боковое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давление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настраиваемое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программным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обеспечением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магнитное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поддерживающее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устройство</a:t>
            </a:r>
            <a:endParaRPr lang="en-US" altLang="en-US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21" name="文本框 20"/>
          <p:cNvSpPr txBox="1"/>
          <p:nvPr/>
        </p:nvSpPr>
        <p:spPr>
          <a:xfrm>
            <a:off x="3449638" y="2720975"/>
            <a:ext cx="29749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Интеллектуальная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программируемая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настройка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два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независимых</a:t>
            </a:r>
            <a:endParaRPr lang="en-US" altLang="en-US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прямых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двигателя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привода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ракеля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встроенная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точная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система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контроля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давления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22" name="文本框 5"/>
          <p:cNvSpPr txBox="1"/>
          <p:nvPr/>
        </p:nvSpPr>
        <p:spPr>
          <a:xfrm>
            <a:off x="5518150" y="201295"/>
            <a:ext cx="1217613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200" b="1" dirty="0">
                <a:solidFill>
                  <a:schemeClr val="accent1"/>
                </a:solidFill>
                <a:latin typeface="汉仪菱心体简" charset="-122"/>
                <a:ea typeface="汉仪菱心体简" charset="-122"/>
              </a:rPr>
              <a:t>MEGA</a:t>
            </a:r>
            <a:endParaRPr lang="en-US" altLang="zh-CN" sz="2200" b="1" dirty="0">
              <a:solidFill>
                <a:schemeClr val="accent1"/>
              </a:solidFill>
              <a:latin typeface="汉仪菱心体简" charset="-122"/>
              <a:ea typeface="汉仪菱心体简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2205" y="4410075"/>
            <a:ext cx="1997075" cy="12528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文本框 4"/>
          <p:cNvSpPr txBox="1"/>
          <p:nvPr/>
        </p:nvSpPr>
        <p:spPr>
          <a:xfrm>
            <a:off x="503238" y="3876675"/>
            <a:ext cx="2846387" cy="3540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刮刀压力闭环反馈控制</a:t>
            </a:r>
            <a:endParaRPr lang="zh-CN" altLang="en-US" sz="9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0070C0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Squeegee pressure close-loop feedback control</a:t>
            </a:r>
            <a:endParaRPr lang="en-US" altLang="zh-CN" sz="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3" name="文本框 6"/>
          <p:cNvSpPr txBox="1"/>
          <p:nvPr/>
        </p:nvSpPr>
        <p:spPr>
          <a:xfrm>
            <a:off x="3422650" y="7840663"/>
            <a:ext cx="2557463" cy="3540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温湿度控制功能</a:t>
            </a:r>
            <a:endParaRPr lang="en-US" altLang="zh-CN" sz="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002060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Temperature and humidity control function</a:t>
            </a:r>
            <a:endParaRPr lang="en-US" altLang="zh-CN" sz="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4" name="文本框 8"/>
          <p:cNvSpPr txBox="1"/>
          <p:nvPr/>
        </p:nvSpPr>
        <p:spPr>
          <a:xfrm>
            <a:off x="466725" y="6972300"/>
            <a:ext cx="1798638" cy="3540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钢网堵孔检测功能</a:t>
            </a:r>
            <a:endParaRPr lang="en-US" altLang="zh-CN" sz="8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buClr>
                <a:srgbClr val="002060"/>
              </a:buClr>
            </a:pPr>
            <a:r>
              <a:rPr lang="en-US" altLang="zh-CN" sz="7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Detection function on Stencil</a:t>
            </a:r>
            <a:endParaRPr lang="en-US" altLang="zh-CN" sz="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5" name="文本框 9"/>
          <p:cNvSpPr txBox="1"/>
          <p:nvPr/>
        </p:nvSpPr>
        <p:spPr>
          <a:xfrm>
            <a:off x="3452813" y="952500"/>
            <a:ext cx="1901825" cy="3540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自动点胶功能</a:t>
            </a:r>
            <a:endParaRPr lang="en-US" altLang="zh-CN" sz="8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buClr>
                <a:srgbClr val="002060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Automatic dispensing function</a:t>
            </a:r>
            <a:endParaRPr lang="en-US" altLang="zh-CN" sz="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6" name="图片 3" descr="GTS外观尺寸图"/>
          <p:cNvSpPr>
            <a:spLocks noChangeAspect="1"/>
          </p:cNvSpPr>
          <p:nvPr/>
        </p:nvSpPr>
        <p:spPr>
          <a:xfrm>
            <a:off x="3429000" y="7210425"/>
            <a:ext cx="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127" name="文本框 2"/>
          <p:cNvSpPr txBox="1"/>
          <p:nvPr/>
        </p:nvSpPr>
        <p:spPr>
          <a:xfrm>
            <a:off x="3476625" y="3506788"/>
            <a:ext cx="3081338" cy="3540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钢网锡膏余量检测功能</a:t>
            </a:r>
            <a:endParaRPr lang="en-US" altLang="zh-CN" sz="9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002060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Stencil’s Solder Paste Remaining Inspecting Function</a:t>
            </a:r>
            <a:endParaRPr lang="en-US" altLang="zh-CN" sz="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8" name="图片 3" descr="微信图片_2019121216060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7600" y="3983038"/>
            <a:ext cx="1824038" cy="1057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9" name="文本框 3"/>
          <p:cNvSpPr txBox="1"/>
          <p:nvPr/>
        </p:nvSpPr>
        <p:spPr>
          <a:xfrm>
            <a:off x="519113" y="968375"/>
            <a:ext cx="2311400" cy="3540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自动加锡功能</a:t>
            </a:r>
            <a:endParaRPr lang="en-US" altLang="zh-CN" sz="8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buClr>
                <a:srgbClr val="002060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Automatic Solder Paste filling function</a:t>
            </a:r>
            <a:endParaRPr lang="en-US" altLang="zh-CN" sz="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30" name="Picture 1" descr="C:\Users\Administrator\Desktop\加锡.png加锡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1346200"/>
            <a:ext cx="1609725" cy="974725"/>
          </a:xfrm>
          <a:prstGeom prst="rect">
            <a:avLst/>
          </a:prstGeom>
          <a:noFill/>
          <a:ln w="1">
            <a:noFill/>
          </a:ln>
        </p:spPr>
      </p:pic>
      <p:pic>
        <p:nvPicPr>
          <p:cNvPr id="5131" name="Picture 10" descr="C:\Users\Administrator\Desktop\压力传感器.jpg压力传感器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63" y="4229100"/>
            <a:ext cx="1779587" cy="1089025"/>
          </a:xfrm>
          <a:prstGeom prst="rect">
            <a:avLst/>
          </a:prstGeom>
          <a:noFill/>
          <a:ln w="1">
            <a:noFill/>
          </a:ln>
        </p:spPr>
      </p:pic>
      <p:pic>
        <p:nvPicPr>
          <p:cNvPr id="5132" name="Picture 2" descr="C:\Users\Administrator\Desktop\温湿度.jpg温湿度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3325" y="8193088"/>
            <a:ext cx="1087438" cy="763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3" name="Picture 4" descr="C:\Users\Administrator\Desktop\微信图片_20191220112629.jpg微信图片_201912201126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25" y="7324725"/>
            <a:ext cx="1531938" cy="1149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4" name="Picture 8" descr="C:\Users\Administrator\Desktop\磁性刮刀.png磁性刮刀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5688" y="6235700"/>
            <a:ext cx="1714500" cy="868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5" name="Picture 9" descr="C:\Documents and Settings\Administrator\桌面\微信图片_20191221174421.png微信图片_20191221174421"/>
          <p:cNvPicPr>
            <a:picLocks noChangeAspect="1"/>
          </p:cNvPicPr>
          <p:nvPr/>
        </p:nvPicPr>
        <p:blipFill>
          <a:blip r:embed="rId7"/>
          <a:srcRect l="6168" t="8446" r="5682" b="19324"/>
          <a:stretch>
            <a:fillRect/>
          </a:stretch>
        </p:blipFill>
        <p:spPr>
          <a:xfrm>
            <a:off x="3657600" y="1346200"/>
            <a:ext cx="1679575" cy="990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136" name="组合 8"/>
          <p:cNvGrpSpPr/>
          <p:nvPr/>
        </p:nvGrpSpPr>
        <p:grpSpPr>
          <a:xfrm>
            <a:off x="620713" y="254000"/>
            <a:ext cx="5780087" cy="623888"/>
            <a:chOff x="805" y="555"/>
            <a:chExt cx="9351" cy="1165"/>
          </a:xfrm>
        </p:grpSpPr>
        <p:pic>
          <p:nvPicPr>
            <p:cNvPr id="5153" name="图片 1" descr="页眉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5" y="555"/>
              <a:ext cx="9351" cy="75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54" name="文本框 4"/>
            <p:cNvSpPr txBox="1"/>
            <p:nvPr/>
          </p:nvSpPr>
          <p:spPr>
            <a:xfrm>
              <a:off x="911" y="628"/>
              <a:ext cx="5715" cy="10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选项配置  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Options Configuration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3440113" y="952500"/>
            <a:ext cx="0" cy="85725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8" name="文本框 16"/>
          <p:cNvSpPr txBox="1"/>
          <p:nvPr/>
        </p:nvSpPr>
        <p:spPr>
          <a:xfrm>
            <a:off x="3422650" y="5103813"/>
            <a:ext cx="3073400" cy="415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实时检测钢网上的锡膏的余量（厚度），智能化提示加锡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Real time detection of solder paste margin (thickness) 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on stencil,intelligent prompt tin adding</a:t>
            </a:r>
            <a:endParaRPr lang="en-US" altLang="en-US" sz="700" dirty="0">
              <a:latin typeface="Arial" panose="020B0604020202020204" pitchFamily="34" charset="0"/>
            </a:endParaRPr>
          </a:p>
        </p:txBody>
      </p:sp>
      <p:sp>
        <p:nvSpPr>
          <p:cNvPr id="5139" name="文本框 17"/>
          <p:cNvSpPr txBox="1"/>
          <p:nvPr/>
        </p:nvSpPr>
        <p:spPr>
          <a:xfrm>
            <a:off x="519113" y="2320925"/>
            <a:ext cx="3278187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定时定点自动加锡膏，保证锡膏品质及钢网中锡膏量。从而保证客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002060"/>
              </a:buClr>
            </a:pP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户能够进行质量稳定且长时间连续印刷，提高生产率。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Clr>
                <a:srgbClr val="002060"/>
              </a:buClr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Automatically add solder paste at fixed time and fixed point 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Clr>
                <a:srgbClr val="002060"/>
              </a:buClr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to ensure the quality of solder paste and the amount of solder 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Clr>
                <a:srgbClr val="002060"/>
              </a:buClr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paste in the steel mesh. In order to ensure that customers can 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Clr>
                <a:srgbClr val="002060"/>
              </a:buClr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carry out quality stability and long-term continuous printing, 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Clr>
                <a:srgbClr val="002060"/>
              </a:buClr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improve productivity.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002060"/>
              </a:buClr>
            </a:pPr>
            <a:endParaRPr lang="en-US" altLang="en-US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40" name="文本框 18"/>
          <p:cNvSpPr txBox="1"/>
          <p:nvPr/>
        </p:nvSpPr>
        <p:spPr>
          <a:xfrm>
            <a:off x="3452813" y="7110413"/>
            <a:ext cx="2700337" cy="415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zh-CN" altLang="en-US" sz="700" dirty="0">
                <a:latin typeface="Arial" panose="020B0604020202020204" pitchFamily="34" charset="0"/>
              </a:rPr>
              <a:t>磁性吸附刮刀片，取代螺孔定位方式，更换方便快捷。</a:t>
            </a:r>
            <a:endParaRPr lang="zh-CN" altLang="en-US" sz="700" dirty="0">
              <a:latin typeface="Arial" panose="020B0604020202020204" pitchFamily="34" charset="0"/>
            </a:endParaRPr>
          </a:p>
          <a:p>
            <a:r>
              <a:rPr lang="en-US" altLang="zh-CN" sz="700" dirty="0">
                <a:latin typeface="Arial" panose="020B0604020202020204" pitchFamily="34" charset="0"/>
              </a:rPr>
              <a:t>   The magnetic adsorption blade,replace the screw positioning,</a:t>
            </a:r>
            <a:endParaRPr lang="en-US" altLang="zh-CN" sz="700" dirty="0">
              <a:latin typeface="Arial" panose="020B0604020202020204" pitchFamily="34" charset="0"/>
            </a:endParaRPr>
          </a:p>
          <a:p>
            <a:r>
              <a:rPr lang="en-US" altLang="zh-CN" sz="700" dirty="0">
                <a:latin typeface="Arial" panose="020B0604020202020204" pitchFamily="34" charset="0"/>
              </a:rPr>
              <a:t>   convenient and quick.</a:t>
            </a:r>
            <a:endParaRPr lang="en-US" altLang="zh-CN" sz="700" dirty="0">
              <a:latin typeface="Arial" panose="020B0604020202020204" pitchFamily="34" charset="0"/>
            </a:endParaRPr>
          </a:p>
        </p:txBody>
      </p:sp>
      <p:sp>
        <p:nvSpPr>
          <p:cNvPr id="5141" name="文本框 19"/>
          <p:cNvSpPr txBox="1"/>
          <p:nvPr/>
        </p:nvSpPr>
        <p:spPr>
          <a:xfrm>
            <a:off x="3443288" y="2320925"/>
            <a:ext cx="2938462" cy="7381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针对不同印刷工艺要求，可在印刷完后，对</a:t>
            </a: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PCB</a:t>
            </a: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板进行准确的点胶，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点锡，画线，填充等功能操作。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According to different printing process requirements,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after printing, the PCB can be carry out accurate dispensing, 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tin dispensing,ine drawing, filling and other functional 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operations</a:t>
            </a: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42" name="文本框 20"/>
          <p:cNvSpPr txBox="1"/>
          <p:nvPr/>
        </p:nvSpPr>
        <p:spPr>
          <a:xfrm>
            <a:off x="466725" y="8482013"/>
            <a:ext cx="3044825" cy="9540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通过在钢网上方进行光源补偿，使用</a:t>
            </a: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CCD</a:t>
            </a: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对钢网的网孔进行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实时检查，从而快速检测并判断出钢网清洗后是否堵孔，并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进行自动清洗，是对</a:t>
            </a: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PCB</a:t>
            </a: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板的</a:t>
            </a: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2D</a:t>
            </a: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检测的一种补充。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By compensating the light source above the steel stencil, CCD is 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used to check the mesh in real time, so as to quickly detect and 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judge whether the mesh is blocked after cleaning, and carry out 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automatic cleaning, which is a supplement to the 2D detection 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of PCB.</a:t>
            </a:r>
            <a:endParaRPr lang="en-US" altLang="en-US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43" name="文本框 21"/>
          <p:cNvSpPr txBox="1"/>
          <p:nvPr/>
        </p:nvSpPr>
        <p:spPr>
          <a:xfrm>
            <a:off x="3429000" y="8956675"/>
            <a:ext cx="2859088" cy="7381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对印刷机内部温湿度自动调节与监管，确保印料稳定的物理特性。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Automatic adjustment and supervision of temperature and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humidity within the printing press </a:t>
            </a: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to ensure the stable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physical characteristics of printing materials.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en-US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44" name="文本框 22"/>
          <p:cNvSpPr txBox="1"/>
          <p:nvPr/>
        </p:nvSpPr>
        <p:spPr>
          <a:xfrm>
            <a:off x="511175" y="5357813"/>
            <a:ext cx="3070225" cy="11699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内置精确数字压力传感器控制系统，通过刮刀压力反馈系统，能精确</a:t>
            </a:r>
            <a:endParaRPr lang="zh-CN" altLang="en-US" sz="7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地显示刮刀原始压力值， 智能调整刮刀下压深度，确保印刷过程中压</a:t>
            </a:r>
            <a:endParaRPr lang="zh-CN" altLang="en-US" sz="7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力值的恒定并获得最高工艺控制，实现高密度细间距器件完美印刷。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Built in precise digital pressure sensor control system,through 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the squeegee pressure feedback system,It can accurately display 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the original pressure value of squeegee,intelligently adjust the 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depth of the blade pressing down ensure the pressure value 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is constant during the printing process and obtain the highest 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process control,achieve perfect printing of high density and 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fine spacing devices.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145" name="文本框 5"/>
          <p:cNvSpPr txBox="1"/>
          <p:nvPr/>
        </p:nvSpPr>
        <p:spPr>
          <a:xfrm>
            <a:off x="3452813" y="5795963"/>
            <a:ext cx="1325562" cy="3540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磁性刮刀</a:t>
            </a:r>
            <a:endParaRPr lang="zh-CN" altLang="en-US" sz="9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0070C0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Magnetic Squeegee</a:t>
            </a:r>
            <a:endParaRPr lang="en-US" altLang="zh-CN" sz="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550863" y="3648075"/>
            <a:ext cx="27971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3498850" y="3363913"/>
            <a:ext cx="27971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550863" y="6715125"/>
            <a:ext cx="27971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3500438" y="7766050"/>
            <a:ext cx="27971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3494088" y="5697538"/>
            <a:ext cx="27971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51" name="图片 11" descr="C:\Users\Administrator\AppData\Roaming\Tencent\Users\36503763\QQ\WinTemp\RichOle\PKR9{L_O}UOJ`P{H4RN2H3B.png"/>
          <p:cNvPicPr>
            <a:picLocks noChangeAspect="1"/>
          </p:cNvPicPr>
          <p:nvPr/>
        </p:nvPicPr>
        <p:blipFill>
          <a:blip r:embed="rId9"/>
          <a:srcRect l="51930" t="22391" r="6271" b="28528"/>
          <a:stretch>
            <a:fillRect/>
          </a:stretch>
        </p:blipFill>
        <p:spPr>
          <a:xfrm>
            <a:off x="2227263" y="7324725"/>
            <a:ext cx="995362" cy="708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52" name="文本框 5"/>
          <p:cNvSpPr txBox="1"/>
          <p:nvPr/>
        </p:nvSpPr>
        <p:spPr>
          <a:xfrm>
            <a:off x="5396230" y="224155"/>
            <a:ext cx="1217613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2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菱心体简" charset="-122"/>
                <a:ea typeface="汉仪菱心体简" charset="-122"/>
              </a:rPr>
              <a:t>MEGA</a:t>
            </a:r>
            <a:endParaRPr lang="en-US" altLang="zh-CN" sz="2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汉仪菱心体简" charset="-122"/>
              <a:ea typeface="汉仪菱心体简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文本框 4"/>
          <p:cNvSpPr txBox="1"/>
          <p:nvPr/>
        </p:nvSpPr>
        <p:spPr>
          <a:xfrm>
            <a:off x="484188" y="3700780"/>
            <a:ext cx="2846387" cy="4756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刮刀压力闭环反馈控制</a:t>
            </a:r>
            <a:endParaRPr lang="zh-CN" altLang="en-US" sz="9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0070C0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Регулировка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давления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ракеля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обратной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связью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замкнутом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контуре</a:t>
            </a:r>
            <a:endParaRPr lang="en-US" altLang="en-US" sz="8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3" name="文本框 6"/>
          <p:cNvSpPr txBox="1"/>
          <p:nvPr/>
        </p:nvSpPr>
        <p:spPr>
          <a:xfrm>
            <a:off x="3422650" y="7840663"/>
            <a:ext cx="2739390" cy="3524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温湿度控制功能</a:t>
            </a:r>
            <a:endParaRPr lang="en-US" altLang="zh-CN" sz="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Clr>
                <a:srgbClr val="002060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Функция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контроля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температуры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влажности</a:t>
            </a:r>
            <a:endParaRPr lang="en-US" altLang="en-US" sz="8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4" name="文本框 8"/>
          <p:cNvSpPr txBox="1"/>
          <p:nvPr/>
        </p:nvSpPr>
        <p:spPr>
          <a:xfrm>
            <a:off x="466725" y="6972300"/>
            <a:ext cx="2271395" cy="3524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钢网堵孔检测功能</a:t>
            </a:r>
            <a:endParaRPr lang="en-US" altLang="zh-CN" sz="8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l">
              <a:buClr>
                <a:srgbClr val="002060"/>
              </a:buClr>
            </a:pPr>
            <a:r>
              <a:rPr lang="en-US" altLang="zh-CN" sz="7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Функция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обнаружения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на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трафарете</a:t>
            </a:r>
            <a:endParaRPr lang="en-US" altLang="en-US" sz="8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5" name="文本框 9"/>
          <p:cNvSpPr txBox="1"/>
          <p:nvPr/>
        </p:nvSpPr>
        <p:spPr>
          <a:xfrm>
            <a:off x="3452813" y="952500"/>
            <a:ext cx="2125345" cy="3524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自动点胶功能</a:t>
            </a:r>
            <a:endParaRPr lang="en-US" altLang="zh-CN" sz="8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l">
              <a:buClr>
                <a:srgbClr val="002060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Функция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автоматической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выдачи</a:t>
            </a:r>
            <a:endParaRPr lang="en-US" altLang="en-US" sz="8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6" name="图片 3" descr="GTS外观尺寸图"/>
          <p:cNvSpPr>
            <a:spLocks noChangeAspect="1"/>
          </p:cNvSpPr>
          <p:nvPr/>
        </p:nvSpPr>
        <p:spPr>
          <a:xfrm>
            <a:off x="3429000" y="7210425"/>
            <a:ext cx="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127" name="文本框 2"/>
          <p:cNvSpPr txBox="1"/>
          <p:nvPr/>
        </p:nvSpPr>
        <p:spPr>
          <a:xfrm>
            <a:off x="3476625" y="3506788"/>
            <a:ext cx="3420110" cy="3524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钢网锡膏余量检测功能</a:t>
            </a:r>
            <a:endParaRPr lang="en-US" altLang="zh-CN" sz="9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Clr>
                <a:srgbClr val="002060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Функция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проверки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остаточной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паяльной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пасты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трафарета</a:t>
            </a:r>
            <a:endParaRPr lang="en-US" altLang="en-US" sz="8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8" name="图片 3" descr="微信图片_2019121216060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7600" y="3983038"/>
            <a:ext cx="1824038" cy="1057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9" name="文本框 3"/>
          <p:cNvSpPr txBox="1"/>
          <p:nvPr/>
        </p:nvSpPr>
        <p:spPr>
          <a:xfrm>
            <a:off x="621030" y="876935"/>
            <a:ext cx="2155825" cy="4686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noAutofit/>
          </a:bodyPr>
          <a:p>
            <a:pPr algn="l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自动加锡功能</a:t>
            </a:r>
            <a:endParaRPr lang="en-US" altLang="zh-CN" sz="8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l">
              <a:buClr>
                <a:srgbClr val="002060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Функция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автоматического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8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Clr>
                <a:srgbClr val="002060"/>
              </a:buClr>
            </a:pP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заполнения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паяльной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пастой</a:t>
            </a:r>
            <a:endParaRPr lang="en-US" altLang="en-US" sz="8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30" name="Picture 1" descr="C:\Users\Administrator\Desktop\加锡.png加锡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1346200"/>
            <a:ext cx="1609725" cy="974725"/>
          </a:xfrm>
          <a:prstGeom prst="rect">
            <a:avLst/>
          </a:prstGeom>
          <a:noFill/>
          <a:ln w="1">
            <a:noFill/>
          </a:ln>
        </p:spPr>
      </p:pic>
      <p:pic>
        <p:nvPicPr>
          <p:cNvPr id="5131" name="Picture 10" descr="C:\Users\Administrator\Desktop\压力传感器.jpg压力传感器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63" y="4229100"/>
            <a:ext cx="1779587" cy="1089025"/>
          </a:xfrm>
          <a:prstGeom prst="rect">
            <a:avLst/>
          </a:prstGeom>
          <a:noFill/>
          <a:ln w="1">
            <a:noFill/>
          </a:ln>
        </p:spPr>
      </p:pic>
      <p:pic>
        <p:nvPicPr>
          <p:cNvPr id="5132" name="Picture 2" descr="C:\Users\Administrator\Desktop\温湿度.jpg温湿度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3325" y="8193088"/>
            <a:ext cx="1087438" cy="763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3" name="Picture 4" descr="C:\Users\Administrator\Desktop\微信图片_20191220112629.jpg微信图片_201912201126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25" y="7324725"/>
            <a:ext cx="1531938" cy="1149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4" name="Picture 8" descr="C:\Users\Administrator\Desktop\磁性刮刀.png磁性刮刀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5688" y="6235700"/>
            <a:ext cx="1714500" cy="868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5" name="Picture 9" descr="C:\Documents and Settings\Administrator\桌面\微信图片_20191221174421.png微信图片_20191221174421"/>
          <p:cNvPicPr>
            <a:picLocks noChangeAspect="1"/>
          </p:cNvPicPr>
          <p:nvPr/>
        </p:nvPicPr>
        <p:blipFill>
          <a:blip r:embed="rId7"/>
          <a:srcRect l="6168" t="8446" r="5682" b="19324"/>
          <a:stretch>
            <a:fillRect/>
          </a:stretch>
        </p:blipFill>
        <p:spPr>
          <a:xfrm>
            <a:off x="3657600" y="1346200"/>
            <a:ext cx="1679575" cy="990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136" name="组合 8"/>
          <p:cNvGrpSpPr/>
          <p:nvPr/>
        </p:nvGrpSpPr>
        <p:grpSpPr>
          <a:xfrm>
            <a:off x="620713" y="254000"/>
            <a:ext cx="5780087" cy="622817"/>
            <a:chOff x="805" y="555"/>
            <a:chExt cx="9351" cy="1163"/>
          </a:xfrm>
        </p:grpSpPr>
        <p:pic>
          <p:nvPicPr>
            <p:cNvPr id="5153" name="图片 1" descr="页眉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5" y="555"/>
              <a:ext cx="9351" cy="75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54" name="文本框 4"/>
            <p:cNvSpPr txBox="1"/>
            <p:nvPr/>
          </p:nvSpPr>
          <p:spPr>
            <a:xfrm>
              <a:off x="911" y="628"/>
              <a:ext cx="5715" cy="10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选项配置  </a:t>
              </a:r>
              <a:r>
                <a:rPr lang="en-US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Конфигурация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опций</a:t>
              </a:r>
              <a:endParaRPr lang="en-US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3440113" y="952500"/>
            <a:ext cx="0" cy="85725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8" name="文本框 16"/>
          <p:cNvSpPr txBox="1"/>
          <p:nvPr/>
        </p:nvSpPr>
        <p:spPr>
          <a:xfrm>
            <a:off x="3451860" y="5097463"/>
            <a:ext cx="3073400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实时检测钢网上的锡膏的余量（厚度），智能化提示加锡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</a:rPr>
              <a:t>Обнаружение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</a:rPr>
              <a:t>в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</a:rPr>
              <a:t>реальном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</a:rPr>
              <a:t>времени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</a:rPr>
              <a:t>границы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</a:rPr>
              <a:t>паяльной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</a:rPr>
              <a:t>пасты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</a:rPr>
              <a:t> (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</a:rPr>
              <a:t>толщины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</a:rPr>
              <a:t>)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</a:rPr>
              <a:t>на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</a:rPr>
              <a:t>трафарете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</a:rPr>
              <a:t>интеллектуальное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</a:rPr>
              <a:t>добавление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</a:rPr>
              <a:t>олова</a:t>
            </a:r>
            <a:endParaRPr lang="en-US" altLang="en-US" sz="700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5139" name="文本框 17"/>
          <p:cNvSpPr txBox="1"/>
          <p:nvPr/>
        </p:nvSpPr>
        <p:spPr>
          <a:xfrm>
            <a:off x="519113" y="2320925"/>
            <a:ext cx="3278187" cy="845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Автоматически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добавляйте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паяльную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пасту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фиксированное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время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фиксированную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точку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чтобы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гарантировать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качество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паяльной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пасты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количество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паяльной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пасты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стальной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сетке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Чтобы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гарантировать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что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клиенты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могут</a:t>
            </a:r>
            <a:endParaRPr lang="en-US" altLang="en-US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выполнять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качественную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стабильность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долгосрочную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непрерывную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печать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повысить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производительность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40" name="文本框 18"/>
          <p:cNvSpPr txBox="1"/>
          <p:nvPr/>
        </p:nvSpPr>
        <p:spPr>
          <a:xfrm>
            <a:off x="3452813" y="7110413"/>
            <a:ext cx="3378835" cy="4140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buFont typeface="Wingdings" panose="05000000000000000000" pitchFamily="2" charset="2"/>
              <a:buChar char="Ø"/>
            </a:pPr>
            <a:r>
              <a:rPr lang="zh-CN" altLang="en-US" sz="700" dirty="0">
                <a:latin typeface="Arial" panose="020B0604020202020204" pitchFamily="34" charset="0"/>
              </a:rPr>
              <a:t>磁性吸附刮刀片，取代螺孔定位方式，更换方便快捷。</a:t>
            </a:r>
            <a:endParaRPr lang="zh-CN" altLang="en-US" sz="700" dirty="0">
              <a:latin typeface="Arial" panose="020B0604020202020204" pitchFamily="34" charset="0"/>
            </a:endParaRPr>
          </a:p>
          <a:p>
            <a:pPr algn="l"/>
            <a:r>
              <a:rPr lang="en-US" altLang="zh-CN" sz="700" dirty="0">
                <a:latin typeface="Arial" panose="020B0604020202020204" pitchFamily="34" charset="0"/>
              </a:rPr>
              <a:t>  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</a:rPr>
              <a:t>Магнитное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</a:rPr>
              <a:t>адсорбционное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</a:rPr>
              <a:t>лезвие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</a:rPr>
              <a:t>заменяет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</a:rPr>
              <a:t>винтовое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</a:rPr>
              <a:t>позиционирование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</a:rPr>
              <a:t>, </a:t>
            </a:r>
            <a:endParaRPr lang="en-US" altLang="zh-CN" sz="7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algn="l"/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</a:rPr>
              <a:t>удобно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</a:rPr>
              <a:t>и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</a:rPr>
              <a:t>быстро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</a:rPr>
              <a:t>.</a:t>
            </a:r>
            <a:endParaRPr lang="en-US" altLang="zh-CN" sz="700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5141" name="文本框 19"/>
          <p:cNvSpPr txBox="1"/>
          <p:nvPr/>
        </p:nvSpPr>
        <p:spPr>
          <a:xfrm>
            <a:off x="3443288" y="2320925"/>
            <a:ext cx="401193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buFont typeface="Wingdings" panose="05000000000000000000" pitchFamily="2" charset="2"/>
              <a:buChar char="Ø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соответствии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различными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требованиями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процессу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печати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после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печати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печатная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плата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может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быть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подвергнута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точному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дозированию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дозированию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олова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линейному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волочению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заполнению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другим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функциональным</a:t>
            </a:r>
            <a:endParaRPr lang="en-US" altLang="en-US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операциям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42" name="文本框 20"/>
          <p:cNvSpPr txBox="1"/>
          <p:nvPr/>
        </p:nvSpPr>
        <p:spPr>
          <a:xfrm>
            <a:off x="466725" y="8482013"/>
            <a:ext cx="2950845" cy="11684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buFont typeface="Wingdings" panose="05000000000000000000" pitchFamily="2" charset="2"/>
              <a:buChar char="Ø"/>
            </a:pP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通过在钢网上方进行光源补偿，使用</a:t>
            </a: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CCD</a:t>
            </a: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对钢网的网孔进行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实时检查，从而快速检测并判断出钢网清洗后是否堵孔，并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进行自动清洗，是对</a:t>
            </a: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PCB</a:t>
            </a: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板的</a:t>
            </a: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2D</a:t>
            </a: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检测的一种补充。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Компенсируя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источник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света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над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стальным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трафаретом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CCD 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используется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для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проверки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сетки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реальном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времени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чтобы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быстро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обнаружить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</a:t>
            </a:r>
            <a:endParaRPr lang="en-US" altLang="en-US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оценить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заблокирована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ли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сетка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после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очистки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выполнить</a:t>
            </a:r>
            <a:endParaRPr lang="en-US" altLang="en-US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автоматическую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очистку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которая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является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дополнением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2D-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обнаружению</a:t>
            </a:r>
            <a:endParaRPr lang="en-US" altLang="en-US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печатной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платы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43" name="文本框 21"/>
          <p:cNvSpPr txBox="1"/>
          <p:nvPr/>
        </p:nvSpPr>
        <p:spPr>
          <a:xfrm>
            <a:off x="3429000" y="8956675"/>
            <a:ext cx="3284220" cy="6299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buFont typeface="Wingdings" panose="05000000000000000000" pitchFamily="2" charset="2"/>
              <a:buChar char="Ø"/>
            </a:pP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对印刷机内部温湿度自动调节与监管，确保印料稳定的物理特性。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Автоматическая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регулировка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контроль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температуры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влажности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внутри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печатной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машины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для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обеспечения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стабильных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физических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характеристик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печатных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материалов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44" name="文本框 22"/>
          <p:cNvSpPr txBox="1"/>
          <p:nvPr/>
        </p:nvSpPr>
        <p:spPr>
          <a:xfrm>
            <a:off x="549275" y="5280978"/>
            <a:ext cx="2795270" cy="1568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buFont typeface="Wingdings" panose="05000000000000000000" pitchFamily="2" charset="2"/>
              <a:buChar char="Ø"/>
            </a:pP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Встроенная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точная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система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управления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цифровым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endParaRPr lang="en-US" altLang="zh-CN" sz="8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датчиком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давления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с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помощью</a:t>
            </a:r>
            <a:endParaRPr lang="en-US" altLang="en-US" sz="8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системы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обратной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связи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по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давлению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ракеля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может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endParaRPr lang="en-US" altLang="zh-CN" sz="8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точно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отображать</a:t>
            </a:r>
            <a:endParaRPr lang="en-US" altLang="en-US" sz="8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исходное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значение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давления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ракеля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интеллектуально</a:t>
            </a:r>
            <a:endParaRPr lang="en-US" altLang="en-US" sz="8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регулировать</a:t>
            </a:r>
            <a:endParaRPr lang="en-US" altLang="en-US" sz="8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глубину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нажатия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лезвия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обеспечивая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постоянное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endParaRPr lang="en-US" altLang="zh-CN" sz="8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значение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давления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во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время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процесса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печати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и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endParaRPr lang="en-US" altLang="zh-CN" sz="8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получая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наивысший</a:t>
            </a:r>
            <a:endParaRPr lang="en-US" altLang="en-US" sz="8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контроль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процесса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достигая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идеальной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печати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endParaRPr lang="en-US" altLang="zh-CN" sz="8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с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высокой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плотностью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и</a:t>
            </a:r>
            <a:endParaRPr lang="en-US" altLang="en-US" sz="8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тонкими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интервалами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устройств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.</a:t>
            </a:r>
            <a:endParaRPr lang="en-US" altLang="zh-CN" sz="800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5145" name="文本框 5"/>
          <p:cNvSpPr txBox="1"/>
          <p:nvPr/>
        </p:nvSpPr>
        <p:spPr>
          <a:xfrm>
            <a:off x="3452813" y="5795963"/>
            <a:ext cx="1384935" cy="3524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磁性刮刀</a:t>
            </a:r>
            <a:endParaRPr lang="zh-CN" altLang="en-US" sz="9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Clr>
                <a:srgbClr val="0070C0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Магнитный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скребок</a:t>
            </a:r>
            <a:endParaRPr lang="en-US" altLang="en-US" sz="8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550863" y="3648075"/>
            <a:ext cx="27971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3498850" y="3363913"/>
            <a:ext cx="27971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340043" y="6828155"/>
            <a:ext cx="27971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3500438" y="7766050"/>
            <a:ext cx="27971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3494088" y="5697538"/>
            <a:ext cx="27971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51" name="图片 11" descr="C:\Users\Administrator\AppData\Roaming\Tencent\Users\36503763\QQ\WinTemp\RichOle\PKR9{L_O}UOJ`P{H4RN2H3B.png"/>
          <p:cNvPicPr>
            <a:picLocks noChangeAspect="1"/>
          </p:cNvPicPr>
          <p:nvPr/>
        </p:nvPicPr>
        <p:blipFill>
          <a:blip r:embed="rId9"/>
          <a:srcRect l="51930" t="22391" r="6271" b="28528"/>
          <a:stretch>
            <a:fillRect/>
          </a:stretch>
        </p:blipFill>
        <p:spPr>
          <a:xfrm>
            <a:off x="2227263" y="7324725"/>
            <a:ext cx="995362" cy="708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52" name="文本框 5"/>
          <p:cNvSpPr txBox="1"/>
          <p:nvPr/>
        </p:nvSpPr>
        <p:spPr>
          <a:xfrm>
            <a:off x="5396230" y="224155"/>
            <a:ext cx="1217613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2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菱心体简" charset="-122"/>
                <a:ea typeface="汉仪菱心体简" charset="-122"/>
              </a:rPr>
              <a:t>MEGA</a:t>
            </a:r>
            <a:endParaRPr lang="en-US" altLang="zh-CN" sz="2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汉仪菱心体简" charset="-122"/>
              <a:ea typeface="汉仪菱心体简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文本框 4"/>
          <p:cNvSpPr txBox="1"/>
          <p:nvPr/>
        </p:nvSpPr>
        <p:spPr>
          <a:xfrm>
            <a:off x="376873" y="3713480"/>
            <a:ext cx="2846387" cy="3524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刮刀压力闭环反馈控制</a:t>
            </a:r>
            <a:endParaRPr lang="zh-CN" altLang="en-US" sz="9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0070C0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Squeegee pressure close-loop feedback control</a:t>
            </a:r>
            <a:endParaRPr lang="en-US" altLang="en-US" sz="8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66" name="文本框 6"/>
          <p:cNvSpPr txBox="1"/>
          <p:nvPr/>
        </p:nvSpPr>
        <p:spPr>
          <a:xfrm>
            <a:off x="3422650" y="7840663"/>
            <a:ext cx="2152650" cy="3524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温湿度控制功能</a:t>
            </a:r>
            <a:endParaRPr lang="en-US" altLang="zh-CN" sz="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002060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Temperature and humidity monitor </a:t>
            </a:r>
            <a:endParaRPr lang="en-US" altLang="zh-CN" sz="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67" name="文本框 8"/>
          <p:cNvSpPr txBox="1"/>
          <p:nvPr/>
        </p:nvSpPr>
        <p:spPr>
          <a:xfrm>
            <a:off x="466725" y="6972300"/>
            <a:ext cx="1611313" cy="3524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钢网堵孔检测功能</a:t>
            </a:r>
            <a:endParaRPr lang="en-US" altLang="zh-CN" sz="800" b="1" dirty="0">
              <a:solidFill>
                <a:srgbClr val="0070C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</a:pPr>
            <a:r>
              <a:rPr lang="en-US" altLang="zh-CN" sz="7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Stencil inspection system</a:t>
            </a:r>
            <a:endParaRPr lang="en-US" altLang="zh-CN" sz="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68" name="文本框 9"/>
          <p:cNvSpPr txBox="1"/>
          <p:nvPr/>
        </p:nvSpPr>
        <p:spPr>
          <a:xfrm>
            <a:off x="3452813" y="952500"/>
            <a:ext cx="1901825" cy="3540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自动点胶功能</a:t>
            </a:r>
            <a:endParaRPr lang="en-US" altLang="zh-CN" sz="800" b="1" dirty="0">
              <a:solidFill>
                <a:srgbClr val="0070C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>
              <a:buClr>
                <a:srgbClr val="002060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Automatic dispensing function</a:t>
            </a:r>
            <a:endParaRPr lang="en-US" altLang="zh-CN" sz="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69" name="图片 3" descr="GTS外观尺寸图"/>
          <p:cNvSpPr>
            <a:spLocks noChangeAspect="1"/>
          </p:cNvSpPr>
          <p:nvPr/>
        </p:nvSpPr>
        <p:spPr>
          <a:xfrm>
            <a:off x="3429000" y="7210425"/>
            <a:ext cx="0" cy="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70" name="文本框 2"/>
          <p:cNvSpPr txBox="1"/>
          <p:nvPr/>
        </p:nvSpPr>
        <p:spPr>
          <a:xfrm>
            <a:off x="3476625" y="3506788"/>
            <a:ext cx="1554163" cy="3524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钢网锡膏余量检测功能</a:t>
            </a:r>
            <a:endParaRPr lang="en-US" altLang="zh-CN" sz="9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002060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P</a:t>
            </a: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aste roll height monitor</a:t>
            </a:r>
            <a:endParaRPr lang="en-US" altLang="zh-CN" sz="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271" name="图片 3" descr="微信图片_2019121216060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7600" y="3983038"/>
            <a:ext cx="1824038" cy="1057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2" name="文本框 3"/>
          <p:cNvSpPr txBox="1"/>
          <p:nvPr/>
        </p:nvSpPr>
        <p:spPr>
          <a:xfrm>
            <a:off x="519113" y="968375"/>
            <a:ext cx="2311400" cy="3540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自动加锡功能</a:t>
            </a:r>
            <a:endParaRPr lang="en-US" altLang="zh-CN" sz="800" b="1" dirty="0">
              <a:solidFill>
                <a:srgbClr val="0070C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>
              <a:buClr>
                <a:srgbClr val="002060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Automatic Solder Paste filling function</a:t>
            </a:r>
            <a:endParaRPr lang="en-US" altLang="zh-CN" sz="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273" name="Picture 1" descr="C:\Users\Administrator\Desktop\加锡.png加锡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1346200"/>
            <a:ext cx="1609725" cy="974725"/>
          </a:xfrm>
          <a:prstGeom prst="rect">
            <a:avLst/>
          </a:prstGeom>
          <a:noFill/>
          <a:ln w="1">
            <a:noFill/>
          </a:ln>
        </p:spPr>
      </p:pic>
      <p:pic>
        <p:nvPicPr>
          <p:cNvPr id="11274" name="Picture 10" descr="C:\Users\Administrator\Desktop\压力传感器.jpg压力传感器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63" y="4229100"/>
            <a:ext cx="1779587" cy="1089025"/>
          </a:xfrm>
          <a:prstGeom prst="rect">
            <a:avLst/>
          </a:prstGeom>
          <a:noFill/>
          <a:ln w="1">
            <a:noFill/>
          </a:ln>
        </p:spPr>
      </p:pic>
      <p:pic>
        <p:nvPicPr>
          <p:cNvPr id="11275" name="Picture 2" descr="C:\Users\Administrator\Desktop\温湿度.jpg温湿度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3325" y="8193088"/>
            <a:ext cx="1087438" cy="763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6" name="Picture 4" descr="C:\Users\Administrator\Desktop\微信图片_20191220112629.jpg微信图片_201912201126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25" y="7324725"/>
            <a:ext cx="1531938" cy="1149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7" name="Picture 8" descr="C:\Users\Administrator\Desktop\磁性刮刀.png磁性刮刀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5688" y="6235700"/>
            <a:ext cx="1714500" cy="868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8" name="Picture 9" descr="C:\Documents and Settings\Administrator\桌面\微信图片_20191221174421.png微信图片_20191221174421"/>
          <p:cNvPicPr>
            <a:picLocks noChangeAspect="1"/>
          </p:cNvPicPr>
          <p:nvPr/>
        </p:nvPicPr>
        <p:blipFill>
          <a:blip r:embed="rId7"/>
          <a:srcRect l="6168" t="8446" r="5682" b="19324"/>
          <a:stretch>
            <a:fillRect/>
          </a:stretch>
        </p:blipFill>
        <p:spPr>
          <a:xfrm>
            <a:off x="3657600" y="1346200"/>
            <a:ext cx="1679575" cy="990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279" name="组合 8"/>
          <p:cNvGrpSpPr/>
          <p:nvPr/>
        </p:nvGrpSpPr>
        <p:grpSpPr>
          <a:xfrm>
            <a:off x="620713" y="254095"/>
            <a:ext cx="5780087" cy="623793"/>
            <a:chOff x="805" y="555"/>
            <a:chExt cx="9351" cy="1165"/>
          </a:xfrm>
        </p:grpSpPr>
        <p:pic>
          <p:nvPicPr>
            <p:cNvPr id="11280" name="图片 1" descr="页眉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5" y="555"/>
              <a:ext cx="9351" cy="75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81" name="文本框 4"/>
            <p:cNvSpPr txBox="1"/>
            <p:nvPr/>
          </p:nvSpPr>
          <p:spPr>
            <a:xfrm>
              <a:off x="911" y="628"/>
              <a:ext cx="5715" cy="10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选项配置  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Options Configuration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3440113" y="952500"/>
            <a:ext cx="0" cy="85725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4" name="文本框 16"/>
          <p:cNvSpPr txBox="1"/>
          <p:nvPr/>
        </p:nvSpPr>
        <p:spPr>
          <a:xfrm>
            <a:off x="3422650" y="5103813"/>
            <a:ext cx="3073400" cy="5222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实时检测钢网上的锡膏的余量（厚度），智能化提示加锡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</a:t>
            </a: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Real time solder paste height monitor,and trigger the auto  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filling. Effectively avoid the problem of insufficient solder paste  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in printing.</a:t>
            </a:r>
            <a:endParaRPr lang="en-US" altLang="en-US" sz="7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85" name="文本框 17"/>
          <p:cNvSpPr txBox="1"/>
          <p:nvPr/>
        </p:nvSpPr>
        <p:spPr>
          <a:xfrm>
            <a:off x="519113" y="2320925"/>
            <a:ext cx="3278187" cy="952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定时定点自动加锡膏，保证锡膏品质及钢网中锡膏量。从而保证客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002060"/>
              </a:buClr>
            </a:pP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户能够进行质量稳定且长时间连续印刷，提高生产率。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Automatically add solder paste at fixed time and fixed point 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to ensure the quality of solder paste and the amount of solder 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paste in the stencil. In order to ensure that customers can 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carry out quality stability and long-term continuous printing, 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improve productivity.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002060"/>
              </a:buClr>
            </a:pPr>
            <a:endParaRPr lang="en-US" altLang="en-US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86" name="文本框 18"/>
          <p:cNvSpPr txBox="1"/>
          <p:nvPr/>
        </p:nvSpPr>
        <p:spPr>
          <a:xfrm>
            <a:off x="3452813" y="7110413"/>
            <a:ext cx="2700337" cy="4159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zh-CN" altLang="en-US" sz="700" dirty="0">
                <a:latin typeface="Arial" panose="020B0604020202020204" pitchFamily="34" charset="0"/>
                <a:ea typeface="宋体" panose="02010600030101010101" pitchFamily="2" charset="-122"/>
              </a:rPr>
              <a:t>磁性吸附刮刀片，取代螺孔定位方式，更换方便快捷。</a:t>
            </a:r>
            <a:endParaRPr lang="zh-CN" altLang="en-US" sz="7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700" dirty="0">
                <a:latin typeface="Arial" panose="020B0604020202020204" pitchFamily="34" charset="0"/>
                <a:ea typeface="宋体" panose="02010600030101010101" pitchFamily="2" charset="-122"/>
              </a:rPr>
              <a:t>   The magnetic adsorption blade,replace the screw positioning,</a:t>
            </a:r>
            <a:endParaRPr lang="en-US" altLang="zh-CN" sz="7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700" dirty="0">
                <a:latin typeface="Arial" panose="020B0604020202020204" pitchFamily="34" charset="0"/>
                <a:ea typeface="宋体" panose="02010600030101010101" pitchFamily="2" charset="-122"/>
              </a:rPr>
              <a:t>   convenient and quick.</a:t>
            </a:r>
            <a:endParaRPr lang="en-US" altLang="zh-CN" sz="7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87" name="文本框 19"/>
          <p:cNvSpPr txBox="1"/>
          <p:nvPr/>
        </p:nvSpPr>
        <p:spPr>
          <a:xfrm>
            <a:off x="3443288" y="2320925"/>
            <a:ext cx="3108325" cy="6302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针对不同印刷工艺要求，可在印刷完后，对</a:t>
            </a: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PCB</a:t>
            </a: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板进行准确的点胶，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点锡，画线，填充等功能操作。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According to different printing process requirements,after printing,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the PCB can be carry out accurate glue dispensing, solder paste 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dispensing, filling and other functional operations</a:t>
            </a: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88" name="文本框 20"/>
          <p:cNvSpPr txBox="1"/>
          <p:nvPr/>
        </p:nvSpPr>
        <p:spPr>
          <a:xfrm>
            <a:off x="466725" y="8482013"/>
            <a:ext cx="2806700" cy="9525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通过在钢网上方进行光源补偿，使用</a:t>
            </a: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CCD</a:t>
            </a: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对钢网的网孔进行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实时检查，从而快速检测并判断出钢网清洗后是否堵孔，并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进行自动清洗，是对</a:t>
            </a: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PCB</a:t>
            </a: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板的</a:t>
            </a: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2D</a:t>
            </a: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检测的一种补充。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By compensating the light source above the stencil, CCD is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used to check the stencil in real time, so as to quickly detect 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and judge whether the stencil is blocked after cleaning, and 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carry out automatic cleaning, which is a supplement to the 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2D detection of PCB.</a:t>
            </a:r>
            <a:endParaRPr lang="en-US" altLang="en-US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89" name="文本框 21"/>
          <p:cNvSpPr txBox="1"/>
          <p:nvPr/>
        </p:nvSpPr>
        <p:spPr>
          <a:xfrm>
            <a:off x="3429000" y="8956675"/>
            <a:ext cx="2832100" cy="7366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对印刷机内部温湿度自动调节与监管，确保印料稳定的物理特性。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Automatic regulation and supervision of temperature and 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humidity in the printer to ensure the stable physical 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characteristics of printing Materials.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en-US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90" name="文本框 22"/>
          <p:cNvSpPr txBox="1"/>
          <p:nvPr/>
        </p:nvSpPr>
        <p:spPr>
          <a:xfrm>
            <a:off x="511175" y="5357813"/>
            <a:ext cx="2965450" cy="11684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内置精确数字压力传感器控制系统，通过刮刀压力反馈系统，能精确</a:t>
            </a:r>
            <a:endParaRPr lang="zh-CN" altLang="en-US" sz="7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地显示刮刀原始压力值， 智能调整刮刀下压深度，确保印刷过程中压</a:t>
            </a:r>
            <a:endParaRPr lang="zh-CN" altLang="en-US" sz="7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力值的恒定并获得最高工艺控制，实现高密度细间距器件完美印刷。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Built in precise digital pressure sensor control system, through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the squeegee pressure feedback system, it can accurately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display the original pressure value of the squeegee, intelligently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adjust the depth of the squeegee pressure, ensure the constant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pressure value in the printing process and obtain the highest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process control, and realize the perfect printing of high-density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and fine spacing devices.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91" name="文本框 5"/>
          <p:cNvSpPr txBox="1"/>
          <p:nvPr/>
        </p:nvSpPr>
        <p:spPr>
          <a:xfrm>
            <a:off x="3452813" y="5795963"/>
            <a:ext cx="1325562" cy="3540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磁性刮刀</a:t>
            </a:r>
            <a:endParaRPr lang="zh-CN" altLang="en-US" sz="9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0070C0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Magnetic Squeegee</a:t>
            </a:r>
            <a:endParaRPr lang="en-US" altLang="zh-CN" sz="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550863" y="3648075"/>
            <a:ext cx="27971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3498850" y="3363913"/>
            <a:ext cx="27971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550863" y="6715125"/>
            <a:ext cx="27971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3500438" y="7766050"/>
            <a:ext cx="27971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3494088" y="5697538"/>
            <a:ext cx="27971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97" name="图片 11" descr="C:\Users\Administrator\AppData\Roaming\Tencent\Users\36503763\QQ\WinTemp\RichOle\PKR9{L_O}UOJ`P{H4RN2H3B.png"/>
          <p:cNvPicPr>
            <a:picLocks noChangeAspect="1"/>
          </p:cNvPicPr>
          <p:nvPr/>
        </p:nvPicPr>
        <p:blipFill>
          <a:blip r:embed="rId9"/>
          <a:srcRect l="51930" t="22391" r="6271" b="28528"/>
          <a:stretch>
            <a:fillRect/>
          </a:stretch>
        </p:blipFill>
        <p:spPr>
          <a:xfrm>
            <a:off x="2227263" y="7324725"/>
            <a:ext cx="995362" cy="708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30" name="文本框 5"/>
          <p:cNvSpPr txBox="1"/>
          <p:nvPr/>
        </p:nvSpPr>
        <p:spPr>
          <a:xfrm>
            <a:off x="5362345" y="255259"/>
            <a:ext cx="1362249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菱心体简" charset="-122"/>
                <a:ea typeface="汉仪菱心体简" charset="-122"/>
                <a:sym typeface="宋体" panose="02010600030101010101" pitchFamily="2" charset="-122"/>
              </a:rPr>
              <a:t>MEGA</a:t>
            </a:r>
            <a:endParaRPr lang="en-US" altLang="zh-CN" sz="2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汉仪菱心体简" charset="-122"/>
              <a:ea typeface="汉仪菱心体简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文本框 4"/>
          <p:cNvSpPr txBox="1"/>
          <p:nvPr/>
        </p:nvSpPr>
        <p:spPr>
          <a:xfrm>
            <a:off x="291148" y="3691255"/>
            <a:ext cx="2846387" cy="47561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刮刀压力闭环反馈控制</a:t>
            </a:r>
            <a:endParaRPr lang="zh-CN" altLang="en-US" sz="9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0070C0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Регулировка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давления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ракеля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обратной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связью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замкнутом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контуре</a:t>
            </a:r>
            <a:endParaRPr lang="en-US" altLang="en-US" sz="8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66" name="文本框 6"/>
          <p:cNvSpPr txBox="1"/>
          <p:nvPr/>
        </p:nvSpPr>
        <p:spPr>
          <a:xfrm>
            <a:off x="3422650" y="7840663"/>
            <a:ext cx="2247900" cy="3524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温湿度控制功能</a:t>
            </a:r>
            <a:endParaRPr lang="en-US" altLang="zh-CN" sz="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Clr>
                <a:srgbClr val="002060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Монитор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температуры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влажности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8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67" name="文本框 8"/>
          <p:cNvSpPr txBox="1"/>
          <p:nvPr/>
        </p:nvSpPr>
        <p:spPr>
          <a:xfrm>
            <a:off x="466725" y="6972300"/>
            <a:ext cx="1952625" cy="3524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钢网堵孔检测功能</a:t>
            </a:r>
            <a:endParaRPr lang="en-US" altLang="zh-CN" sz="800" b="1" dirty="0">
              <a:solidFill>
                <a:srgbClr val="0070C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algn="l">
              <a:buClr>
                <a:srgbClr val="002060"/>
              </a:buClr>
              <a:buFont typeface="Wingdings" panose="05000000000000000000" pitchFamily="2" charset="2"/>
            </a:pPr>
            <a:r>
              <a:rPr lang="en-US" altLang="zh-CN" sz="7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Система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контроля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трафаретов</a:t>
            </a:r>
            <a:endParaRPr lang="en-US" altLang="en-US" sz="8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68" name="文本框 9"/>
          <p:cNvSpPr txBox="1"/>
          <p:nvPr/>
        </p:nvSpPr>
        <p:spPr>
          <a:xfrm>
            <a:off x="3452813" y="952500"/>
            <a:ext cx="2125345" cy="3524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自动点胶功能</a:t>
            </a:r>
            <a:endParaRPr lang="en-US" altLang="zh-CN" sz="800" b="1" dirty="0">
              <a:solidFill>
                <a:srgbClr val="0070C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algn="l">
              <a:buClr>
                <a:srgbClr val="002060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Функция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автоматической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выдачи</a:t>
            </a:r>
            <a:endParaRPr lang="en-US" altLang="en-US" sz="8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69" name="图片 3" descr="GTS外观尺寸图"/>
          <p:cNvSpPr>
            <a:spLocks noChangeAspect="1"/>
          </p:cNvSpPr>
          <p:nvPr/>
        </p:nvSpPr>
        <p:spPr>
          <a:xfrm>
            <a:off x="3429000" y="7210425"/>
            <a:ext cx="0" cy="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70" name="文本框 2"/>
          <p:cNvSpPr txBox="1"/>
          <p:nvPr/>
        </p:nvSpPr>
        <p:spPr>
          <a:xfrm>
            <a:off x="3476625" y="3506788"/>
            <a:ext cx="1933575" cy="3524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钢网锡膏余量检测功能</a:t>
            </a:r>
            <a:endParaRPr lang="en-US" altLang="zh-CN" sz="9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Clr>
                <a:srgbClr val="002060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Монитор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высоты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рулона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пасты</a:t>
            </a:r>
            <a:endParaRPr lang="en-US" altLang="en-US" sz="8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271" name="图片 3" descr="微信图片_2019121216060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7600" y="3983038"/>
            <a:ext cx="1824038" cy="1057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2" name="文本框 3"/>
          <p:cNvSpPr txBox="1"/>
          <p:nvPr/>
        </p:nvSpPr>
        <p:spPr>
          <a:xfrm>
            <a:off x="14288" y="1012825"/>
            <a:ext cx="3327400" cy="3524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自动加锡功能</a:t>
            </a:r>
            <a:endParaRPr lang="en-US" altLang="zh-CN" sz="800" b="1" dirty="0">
              <a:solidFill>
                <a:srgbClr val="0070C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algn="l">
              <a:buClr>
                <a:srgbClr val="002060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Функция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автоматического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заполнения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паяльной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пастой</a:t>
            </a:r>
            <a:endParaRPr lang="en-US" altLang="en-US" sz="8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273" name="Picture 1" descr="C:\Users\Administrator\Desktop\加锡.png加锡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1346200"/>
            <a:ext cx="1609725" cy="974725"/>
          </a:xfrm>
          <a:prstGeom prst="rect">
            <a:avLst/>
          </a:prstGeom>
          <a:noFill/>
          <a:ln w="1">
            <a:noFill/>
          </a:ln>
        </p:spPr>
      </p:pic>
      <p:pic>
        <p:nvPicPr>
          <p:cNvPr id="11274" name="Picture 10" descr="C:\Users\Administrator\Desktop\压力传感器.jpg压力传感器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63" y="4229100"/>
            <a:ext cx="1779587" cy="1089025"/>
          </a:xfrm>
          <a:prstGeom prst="rect">
            <a:avLst/>
          </a:prstGeom>
          <a:noFill/>
          <a:ln w="1">
            <a:noFill/>
          </a:ln>
        </p:spPr>
      </p:pic>
      <p:pic>
        <p:nvPicPr>
          <p:cNvPr id="11275" name="Picture 2" descr="C:\Users\Administrator\Desktop\温湿度.jpg温湿度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3325" y="8193088"/>
            <a:ext cx="1087438" cy="763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6" name="Picture 4" descr="C:\Users\Administrator\Desktop\微信图片_20191220112629.jpg微信图片_201912201126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25" y="7324725"/>
            <a:ext cx="1531938" cy="1149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7" name="Picture 8" descr="C:\Users\Administrator\Desktop\磁性刮刀.png磁性刮刀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5688" y="6235700"/>
            <a:ext cx="1714500" cy="868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8" name="Picture 9" descr="C:\Documents and Settings\Administrator\桌面\微信图片_20191221174421.png微信图片_20191221174421"/>
          <p:cNvPicPr>
            <a:picLocks noChangeAspect="1"/>
          </p:cNvPicPr>
          <p:nvPr/>
        </p:nvPicPr>
        <p:blipFill>
          <a:blip r:embed="rId7"/>
          <a:srcRect l="6168" t="8446" r="5682" b="19324"/>
          <a:stretch>
            <a:fillRect/>
          </a:stretch>
        </p:blipFill>
        <p:spPr>
          <a:xfrm>
            <a:off x="3657600" y="1346200"/>
            <a:ext cx="1679575" cy="990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279" name="组合 8"/>
          <p:cNvGrpSpPr/>
          <p:nvPr/>
        </p:nvGrpSpPr>
        <p:grpSpPr>
          <a:xfrm>
            <a:off x="620713" y="254095"/>
            <a:ext cx="5780087" cy="406402"/>
            <a:chOff x="805" y="555"/>
            <a:chExt cx="9351" cy="759"/>
          </a:xfrm>
        </p:grpSpPr>
        <p:pic>
          <p:nvPicPr>
            <p:cNvPr id="11280" name="图片 1" descr="页眉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5" y="555"/>
              <a:ext cx="9351" cy="75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81" name="文本框 4"/>
            <p:cNvSpPr txBox="1"/>
            <p:nvPr/>
          </p:nvSpPr>
          <p:spPr>
            <a:xfrm>
              <a:off x="911" y="628"/>
              <a:ext cx="5715" cy="63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选项配置  </a:t>
              </a:r>
              <a:r>
                <a:rPr lang="en-US" altLang="en-US" sz="1600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Конфигурация</a:t>
              </a:r>
              <a:r>
                <a:rPr lang="en-US" altLang="zh-CN" sz="1600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en-US" sz="1600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опций</a:t>
              </a:r>
              <a:endParaRPr lang="en-US" altLang="en-US" sz="16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3440113" y="952500"/>
            <a:ext cx="0" cy="85725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4" name="文本框 16"/>
          <p:cNvSpPr txBox="1"/>
          <p:nvPr/>
        </p:nvSpPr>
        <p:spPr>
          <a:xfrm>
            <a:off x="3422650" y="5103813"/>
            <a:ext cx="3073400" cy="73723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实时检测钢网上的锡膏的余量（厚度），智能化提示加锡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Контроль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высоты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паяльной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пасты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в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реальном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времени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и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запуск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автоматического</a:t>
            </a:r>
            <a:endParaRPr lang="en-US" altLang="en-US" sz="700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заполнения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Эффективно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избегайте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проблемы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недостаточного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количества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паяльной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пасты</a:t>
            </a:r>
            <a:endParaRPr lang="en-US" altLang="en-US" sz="700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при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печати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en-US" altLang="zh-CN" sz="700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85" name="文本框 17"/>
          <p:cNvSpPr txBox="1"/>
          <p:nvPr/>
        </p:nvSpPr>
        <p:spPr>
          <a:xfrm>
            <a:off x="519113" y="2320925"/>
            <a:ext cx="3278187" cy="10604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定时定点自动加锡膏，保证锡膏品质及钢网中锡膏量。从而保证客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002060"/>
              </a:buClr>
            </a:pP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户能够进行质量稳定且长时间连续印刷，提高生产率。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Автоматически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добавляйте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паяльную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пасту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фиксированное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время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фиксированную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точку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чтобы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гарантировать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качество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паяльной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пасты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количество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паяльной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пасты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трафарете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Чтобы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гарантировать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что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клиенты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могут</a:t>
            </a:r>
            <a:endParaRPr lang="en-US" altLang="en-US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выполнять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качественную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стабильность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долгосрочную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непрерывную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печать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повысить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производительность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86" name="文本框 18"/>
          <p:cNvSpPr txBox="1"/>
          <p:nvPr/>
        </p:nvSpPr>
        <p:spPr>
          <a:xfrm>
            <a:off x="3452813" y="7110413"/>
            <a:ext cx="3329305" cy="41402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>
              <a:buFont typeface="Wingdings" panose="05000000000000000000" pitchFamily="2" charset="2"/>
              <a:buChar char="Ø"/>
            </a:pPr>
            <a:r>
              <a:rPr lang="zh-CN" altLang="en-US" sz="700" dirty="0">
                <a:latin typeface="Arial" panose="020B0604020202020204" pitchFamily="34" charset="0"/>
                <a:ea typeface="宋体" panose="02010600030101010101" pitchFamily="2" charset="-122"/>
              </a:rPr>
              <a:t>磁性吸附刮刀片，取代螺孔定位方式，更换方便快捷。</a:t>
            </a:r>
            <a:endParaRPr lang="zh-CN" altLang="en-US" sz="7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/>
            <a:r>
              <a:rPr lang="en-US" altLang="zh-CN" sz="7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Магнитное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адсорбционное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лезвие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заменяет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винтовое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позиционирование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 </a:t>
            </a:r>
            <a:endParaRPr lang="en-US" altLang="zh-CN" sz="700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/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удобно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и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быстро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en-US" altLang="zh-CN" sz="700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87" name="文本框 19"/>
          <p:cNvSpPr txBox="1"/>
          <p:nvPr/>
        </p:nvSpPr>
        <p:spPr>
          <a:xfrm>
            <a:off x="3443288" y="2320925"/>
            <a:ext cx="3452495" cy="73723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>
              <a:buFont typeface="Wingdings" panose="05000000000000000000" pitchFamily="2" charset="2"/>
              <a:buChar char="Ø"/>
            </a:pP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针对不同印刷工艺要求，可在印刷完后，对</a:t>
            </a: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PCB</a:t>
            </a: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板进行准确的点胶，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点锡，画线，填充等功能操作。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соответствии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различными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требованиями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процессу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печати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после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печати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печатная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плата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может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быть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подвергнута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точному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нанесению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клея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нанесению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паяльной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пасты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заполнению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другим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функциональным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операциям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88" name="文本框 20"/>
          <p:cNvSpPr txBox="1"/>
          <p:nvPr/>
        </p:nvSpPr>
        <p:spPr>
          <a:xfrm>
            <a:off x="466725" y="8482013"/>
            <a:ext cx="2892425" cy="11684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>
              <a:buFont typeface="Wingdings" panose="05000000000000000000" pitchFamily="2" charset="2"/>
              <a:buChar char="Ø"/>
            </a:pP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通过在钢网上方进行光源补偿，使用</a:t>
            </a: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CCD</a:t>
            </a: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对钢网的网孔进行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实时检查，从而快速检测并判断出钢网清洗后是否堵孔，并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进行自动清洗，是对</a:t>
            </a: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PCB</a:t>
            </a: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板的</a:t>
            </a: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2D</a:t>
            </a: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检测的一种补充。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Компенсируя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источник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света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над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трафаретом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CCD</a:t>
            </a:r>
            <a:endParaRPr lang="en-US" altLang="en-US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используется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для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проверки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трафарета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реальном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времени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чтобы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быстро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обнаружить</a:t>
            </a:r>
            <a:endParaRPr lang="en-US" altLang="en-US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оценить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заблокирован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ли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трафарет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после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очистки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</a:t>
            </a:r>
            <a:endParaRPr lang="en-US" altLang="en-US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выполнить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автоматическую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очистку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которая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является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дополнением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</a:t>
            </a:r>
            <a:endParaRPr lang="en-US" altLang="en-US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2D-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обнаружению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печатных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плат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89" name="文本框 21"/>
          <p:cNvSpPr txBox="1"/>
          <p:nvPr/>
        </p:nvSpPr>
        <p:spPr>
          <a:xfrm>
            <a:off x="3429000" y="8956675"/>
            <a:ext cx="3432810" cy="62992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>
              <a:buFont typeface="Wingdings" panose="05000000000000000000" pitchFamily="2" charset="2"/>
              <a:buChar char="Ø"/>
            </a:pP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对印刷机内部温湿度自动调节与监管，确保印料稳定的物理特性。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Автоматическое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регулирование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контроль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температуры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влажности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</a:t>
            </a:r>
            <a:endParaRPr lang="en-US" altLang="en-US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принтере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для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обеспечения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стабильных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физических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характеристик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печатных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материалов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90" name="文本框 22"/>
          <p:cNvSpPr txBox="1"/>
          <p:nvPr/>
        </p:nvSpPr>
        <p:spPr>
          <a:xfrm>
            <a:off x="511175" y="5357813"/>
            <a:ext cx="2954020" cy="13836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>
              <a:buFont typeface="Wingdings" panose="05000000000000000000" pitchFamily="2" charset="2"/>
              <a:buChar char="Ø"/>
            </a:pP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内置精确数字压力传感器控制系统，通过刮刀压力反馈系统，能精确</a:t>
            </a:r>
            <a:endParaRPr lang="zh-CN" altLang="en-US" sz="7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l"/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地显示刮刀原始压力值， 智能调整刮刀下压深度，确保印刷过程中压</a:t>
            </a:r>
            <a:endParaRPr lang="zh-CN" altLang="en-US" sz="7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l"/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力值的恒定并获得最高工艺控制，实现高密度细间距器件完美印刷。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Встроенная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точная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цифровая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система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управления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датчиком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700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давления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через</a:t>
            </a:r>
            <a:endParaRPr lang="en-US" altLang="en-US" sz="700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систему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обратной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связи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давления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ракеля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может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точно</a:t>
            </a:r>
            <a:endParaRPr lang="en-US" altLang="en-US" sz="700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отображать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исходное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значение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давления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ракеля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разумно</a:t>
            </a:r>
            <a:endParaRPr lang="en-US" altLang="en-US" sz="700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регулировать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глубину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давления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ракеля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обеспечивать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постоянное</a:t>
            </a:r>
            <a:endParaRPr lang="en-US" altLang="en-US" sz="700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значение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давления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в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процессе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печати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и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получать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наивысший</a:t>
            </a:r>
            <a:endParaRPr lang="en-US" altLang="en-US" sz="700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контроль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процесса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а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также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реализовывать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идеальную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печать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700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устройств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с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высокой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плотностью</a:t>
            </a:r>
            <a:endParaRPr lang="en-US" altLang="en-US" sz="700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и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малым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интервалом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en-US" altLang="zh-CN" sz="700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91" name="文本框 5"/>
          <p:cNvSpPr txBox="1"/>
          <p:nvPr/>
        </p:nvSpPr>
        <p:spPr>
          <a:xfrm>
            <a:off x="3452813" y="5795963"/>
            <a:ext cx="1384935" cy="3524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磁性刮刀</a:t>
            </a:r>
            <a:endParaRPr lang="zh-CN" altLang="en-US" sz="9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Clr>
                <a:srgbClr val="0070C0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Магнитный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скребок</a:t>
            </a:r>
            <a:endParaRPr lang="en-US" altLang="en-US" sz="8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550863" y="3648075"/>
            <a:ext cx="27971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3498850" y="3363913"/>
            <a:ext cx="27971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550863" y="6715125"/>
            <a:ext cx="27971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3500438" y="7766050"/>
            <a:ext cx="27971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3494088" y="5697538"/>
            <a:ext cx="27971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97" name="图片 11" descr="C:\Users\Administrator\AppData\Roaming\Tencent\Users\36503763\QQ\WinTemp\RichOle\PKR9{L_O}UOJ`P{H4RN2H3B.png"/>
          <p:cNvPicPr>
            <a:picLocks noChangeAspect="1"/>
          </p:cNvPicPr>
          <p:nvPr/>
        </p:nvPicPr>
        <p:blipFill>
          <a:blip r:embed="rId9"/>
          <a:srcRect l="51930" t="22391" r="6271" b="28528"/>
          <a:stretch>
            <a:fillRect/>
          </a:stretch>
        </p:blipFill>
        <p:spPr>
          <a:xfrm>
            <a:off x="2227263" y="7324725"/>
            <a:ext cx="995362" cy="708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30" name="文本框 5"/>
          <p:cNvSpPr txBox="1"/>
          <p:nvPr/>
        </p:nvSpPr>
        <p:spPr>
          <a:xfrm>
            <a:off x="5362345" y="255259"/>
            <a:ext cx="1362249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菱心体简" charset="-122"/>
                <a:ea typeface="汉仪菱心体简" charset="-122"/>
                <a:sym typeface="宋体" panose="02010600030101010101" pitchFamily="2" charset="-122"/>
              </a:rPr>
              <a:t>MEGA</a:t>
            </a:r>
            <a:endParaRPr lang="en-US" altLang="zh-CN" sz="2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汉仪菱心体简" charset="-122"/>
              <a:ea typeface="汉仪菱心体简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图片 4" descr="真空吸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3588" y="1069975"/>
            <a:ext cx="1814512" cy="1393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16"/>
          <p:cNvSpPr txBox="1"/>
          <p:nvPr/>
        </p:nvSpPr>
        <p:spPr>
          <a:xfrm>
            <a:off x="514350" y="2276475"/>
            <a:ext cx="3003550" cy="630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700" kern="1200" cap="none" spc="0" normalizeH="0" baseline="0" noProof="1">
                <a:solidFill>
                  <a:schemeClr val="dk1"/>
                </a:solidFill>
                <a:latin typeface="+mn-lt"/>
                <a:ea typeface="+mn-ea"/>
                <a:cs typeface="+mn-cs"/>
                <a:sym typeface="+mn-ea"/>
              </a:rPr>
              <a:t>可自动夹持各种尺寸和厚度的</a:t>
            </a:r>
            <a:r>
              <a:rPr kumimoji="0" lang="en-US" altLang="zh-CN" sz="700" kern="1200" cap="none" spc="0" normalizeH="0" baseline="0" noProof="1">
                <a:solidFill>
                  <a:schemeClr val="dk1"/>
                </a:solidFill>
                <a:latin typeface="+mn-lt"/>
                <a:ea typeface="+mn-ea"/>
                <a:cs typeface="+mn-cs"/>
                <a:sym typeface="+mn-ea"/>
              </a:rPr>
              <a:t>PCB</a:t>
            </a:r>
            <a:r>
              <a:rPr kumimoji="0" lang="zh-CN" altLang="en-US" sz="700" kern="1200" cap="none" spc="0" normalizeH="0" baseline="0" noProof="1">
                <a:solidFill>
                  <a:schemeClr val="dk1"/>
                </a:solidFill>
                <a:latin typeface="+mn-lt"/>
                <a:ea typeface="+mn-ea"/>
                <a:cs typeface="+mn-cs"/>
                <a:sym typeface="+mn-ea"/>
              </a:rPr>
              <a:t>板，有效地克服板的变形，</a:t>
            </a:r>
            <a:endParaRPr kumimoji="0" lang="en-US" altLang="zh-CN" sz="700" kern="1200" cap="none" spc="0" normalizeH="0" baseline="0" noProof="1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R="0" defTabSz="914400"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700" kern="1200" cap="none" spc="0" normalizeH="0" baseline="0" noProof="1">
                <a:solidFill>
                  <a:schemeClr val="dk1"/>
                </a:solidFill>
                <a:latin typeface="+mn-lt"/>
                <a:ea typeface="+mn-ea"/>
                <a:cs typeface="+mn-cs"/>
                <a:sym typeface="+mn-ea"/>
              </a:rPr>
              <a:t>   确保印刷下锡均匀。</a:t>
            </a:r>
            <a:endParaRPr kumimoji="0" lang="en-US" altLang="zh-CN" sz="700" kern="1200" cap="none" spc="0" normalizeH="0" baseline="0" noProof="1">
              <a:solidFill>
                <a:schemeClr val="dk1"/>
              </a:solidFill>
              <a:latin typeface="+mn-lt"/>
              <a:ea typeface="+mn-ea"/>
              <a:cs typeface="+mn-cs"/>
              <a:sym typeface="+mn-ea"/>
            </a:endParaRPr>
          </a:p>
          <a:p>
            <a:pPr marR="0" defTabSz="914400">
              <a:buClrTx/>
              <a:buSzTx/>
              <a:buFont typeface="Wingdings" panose="05000000000000000000" charset="0"/>
              <a:buNone/>
              <a:defRPr/>
            </a:pPr>
            <a:r>
              <a:rPr lang="en-US" altLang="zh-CN" sz="700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  It can automatically clamp PCB of various sizes and thicknesses,   </a:t>
            </a:r>
            <a:endParaRPr kumimoji="0" lang="en-US" altLang="zh-CN" sz="700" kern="1200" cap="none" spc="0" normalizeH="0" baseline="0" noProof="1"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  <a:p>
            <a:pPr marR="0" defTabSz="914400">
              <a:buClrTx/>
              <a:buSzTx/>
              <a:buFont typeface="Wingdings" panose="05000000000000000000" charset="0"/>
              <a:buNone/>
              <a:defRPr/>
            </a:pPr>
            <a:r>
              <a:rPr lang="en-US" altLang="zh-CN" sz="700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  effectively overcoming PCB deformation and ensuring printing    </a:t>
            </a:r>
            <a:endParaRPr lang="en-US" altLang="zh-CN" sz="700" noProof="1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marR="0" defTabSz="914400">
              <a:buClrTx/>
              <a:buSzTx/>
              <a:buFont typeface="Wingdings" panose="05000000000000000000" charset="0"/>
              <a:buNone/>
              <a:defRPr/>
            </a:pPr>
            <a:r>
              <a:rPr lang="en-US" altLang="zh-CN" sz="700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  quality.</a:t>
            </a:r>
            <a:endParaRPr kumimoji="0" lang="en-US" altLang="en-US" sz="70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13315" name="文本框 7"/>
          <p:cNvSpPr txBox="1"/>
          <p:nvPr/>
        </p:nvSpPr>
        <p:spPr>
          <a:xfrm>
            <a:off x="3371850" y="1336675"/>
            <a:ext cx="3825875" cy="23526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可以扫描客户PCB板上的一维码或者二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维码，并将相关信息记录下来，可以共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享给客户MES系统使用。MES</a:t>
            </a: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系统利用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二维码、一维码、移动物联等技术，对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SMT</a:t>
            </a: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生产过程中的仓库备料防呆、来料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领料管理、上料防错、生产排期、质量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追溯和看板管控等进行科学管理。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通过优化过程来提高生产效率、提高产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</a:t>
            </a: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品品</a:t>
            </a: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质、缩短生产周期、降低制造成本、全面防错防呆，实现全面科学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的可追溯管理，助力企业快速响应市场变化，提升核心竞争力。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It can scan the bar code or QR code on the customer PCB and record 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the relevant information, which can be shared with the MES system. 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MES system uses QR code, bar code, mobile IOT and other technologies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to conduct scientific management on the warehouse material preparation 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and prevention, incoming material picking management, material loading 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and error prevention, production scheduling, quality traceability, etc. in 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the SMT production process.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By optimizing the process,</a:t>
            </a:r>
            <a:r>
              <a:rPr lang="zh-CN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we can improve the production efficiency, 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product quality, shorten the production cycle, reduce the manufacturing 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cost, prevent mistakes and stupefaction in an all-round way, realize 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comprehensive and scientific traceability management.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3316" name="图片 3" descr="GTS外观尺寸图"/>
          <p:cNvSpPr>
            <a:spLocks noChangeAspect="1"/>
          </p:cNvSpPr>
          <p:nvPr/>
        </p:nvSpPr>
        <p:spPr>
          <a:xfrm>
            <a:off x="3429000" y="5740400"/>
            <a:ext cx="0" cy="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7" name="文本框 12"/>
          <p:cNvSpPr txBox="1"/>
          <p:nvPr/>
        </p:nvSpPr>
        <p:spPr>
          <a:xfrm>
            <a:off x="485775" y="3033713"/>
            <a:ext cx="2363788" cy="3524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zh-CN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SPI</a:t>
            </a: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联机</a:t>
            </a:r>
            <a:endParaRPr lang="en-US" altLang="zh-CN" sz="900" b="1" dirty="0">
              <a:solidFill>
                <a:srgbClr val="0070C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>
              <a:buClr>
                <a:srgbClr val="002060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SPI close loop</a:t>
            </a:r>
            <a:endParaRPr lang="en-US" altLang="zh-CN" sz="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3318" name="文本框 13"/>
          <p:cNvSpPr txBox="1"/>
          <p:nvPr/>
        </p:nvSpPr>
        <p:spPr>
          <a:xfrm>
            <a:off x="3371850" y="969963"/>
            <a:ext cx="2941638" cy="3524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支持</a:t>
            </a:r>
            <a:r>
              <a:rPr lang="en-US" altLang="zh-CN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MES</a:t>
            </a: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系统无缝对接</a:t>
            </a:r>
            <a:endParaRPr lang="en-US" altLang="zh-CN" sz="900" b="1" dirty="0">
              <a:solidFill>
                <a:srgbClr val="0070C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>
              <a:buClr>
                <a:srgbClr val="002060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Support MES system  </a:t>
            </a:r>
            <a:endParaRPr lang="en-US" altLang="zh-CN" sz="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13319" name="Picture 6" descr="3dde1abb42c05531f0c15ee95d68fb97_u=2743207888,3277068863&amp;fm=27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138" y="1327150"/>
            <a:ext cx="801687" cy="638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4" name="文本框 5"/>
          <p:cNvSpPr txBox="1"/>
          <p:nvPr/>
        </p:nvSpPr>
        <p:spPr>
          <a:xfrm>
            <a:off x="511175" y="3346450"/>
            <a:ext cx="2859088" cy="736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通过SPI闭环反馈系统，印刷机将根据不良反馈自动调整和校正微  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调平台。这将有助于提高打印质量</a:t>
            </a: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Through the SPI closed-loop feedback system, the printer will   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automatically adjust and correct the fine tuning platform   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based on the feedback of defects. This will help improve 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printing quality.</a:t>
            </a:r>
            <a:endParaRPr lang="en-US" altLang="en-US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440113" y="1012825"/>
            <a:ext cx="0" cy="36322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6" name="文本框 4"/>
          <p:cNvSpPr txBox="1"/>
          <p:nvPr/>
        </p:nvSpPr>
        <p:spPr>
          <a:xfrm>
            <a:off x="3381375" y="9180513"/>
            <a:ext cx="3575050" cy="4159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zh-CN" altLang="en-US" sz="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本手册内，说明文字、图样以及技术参数随技术发展而变更，不另行通知。</a:t>
            </a:r>
            <a:r>
              <a:rPr lang="en-US" altLang="zh-CN" sz="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endParaRPr lang="en-US" altLang="zh-CN" sz="7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*In this manual, the explanatory text, drawings and technical parameters </a:t>
            </a:r>
            <a:endParaRPr lang="en-US" altLang="zh-CN" sz="7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change with the development of technology without notice. *</a:t>
            </a:r>
            <a:endParaRPr lang="en-US" altLang="zh-CN" sz="7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327" name="组合 8"/>
          <p:cNvGrpSpPr/>
          <p:nvPr/>
        </p:nvGrpSpPr>
        <p:grpSpPr>
          <a:xfrm>
            <a:off x="647700" y="253089"/>
            <a:ext cx="5875165" cy="623211"/>
            <a:chOff x="805" y="555"/>
            <a:chExt cx="9471" cy="1163"/>
          </a:xfrm>
        </p:grpSpPr>
        <p:pic>
          <p:nvPicPr>
            <p:cNvPr id="13328" name="图片 1" descr="页眉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5" y="555"/>
              <a:ext cx="9351" cy="75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29" name="文本框 4"/>
            <p:cNvSpPr txBox="1"/>
            <p:nvPr/>
          </p:nvSpPr>
          <p:spPr>
            <a:xfrm>
              <a:off x="911" y="628"/>
              <a:ext cx="5715" cy="10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选项配置  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Options Configuration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30" name="文本框 5"/>
            <p:cNvSpPr txBox="1"/>
            <p:nvPr/>
          </p:nvSpPr>
          <p:spPr>
            <a:xfrm>
              <a:off x="8551" y="569"/>
              <a:ext cx="1725" cy="7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000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汉仪菱心体简" charset="-122"/>
                  <a:ea typeface="汉仪菱心体简" charset="-122"/>
                  <a:sym typeface="宋体" panose="02010600030101010101" pitchFamily="2" charset="-122"/>
                </a:rPr>
                <a:t>MEGA</a:t>
              </a:r>
              <a:endParaRPr lang="en-US" altLang="zh-CN" sz="2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菱心体简" charset="-122"/>
                <a:ea typeface="汉仪菱心体简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3332" name="文本框 12"/>
          <p:cNvSpPr txBox="1"/>
          <p:nvPr/>
        </p:nvSpPr>
        <p:spPr>
          <a:xfrm>
            <a:off x="495300" y="900113"/>
            <a:ext cx="3222625" cy="492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真空吸板功能</a:t>
            </a:r>
            <a:endParaRPr lang="zh-CN" altLang="en-US" sz="9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17375E"/>
              </a:buClr>
              <a:buFont typeface="Wingdings" panose="05000000000000000000" pitchFamily="2" charset="2"/>
            </a:pPr>
            <a:r>
              <a:rPr lang="en-US" altLang="zh-CN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Vacuum suction function</a:t>
            </a:r>
            <a:endParaRPr lang="en-US" altLang="zh-CN" sz="9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u"/>
            </a:pPr>
            <a:endParaRPr lang="en-US" altLang="zh-CN" sz="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577850" y="2963863"/>
            <a:ext cx="27971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zc5OWNmYmNkZjk3MmJkOGUwYzQ0NmQ3ZWY4MDdjZj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19325</Words>
  <Application>WPS 演示</Application>
  <PresentationFormat>A4 纸张(210x297 毫米)</PresentationFormat>
  <Paragraphs>743</Paragraphs>
  <Slides>12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宋体</vt:lpstr>
      <vt:lpstr>Wingdings</vt:lpstr>
      <vt:lpstr>Calibri</vt:lpstr>
      <vt:lpstr>汉仪菱心体简</vt:lpstr>
      <vt:lpstr>Arial Black</vt:lpstr>
      <vt:lpstr>造字工房版黑 G0v1 常规体</vt:lpstr>
      <vt:lpstr>微软雅黑</vt:lpstr>
      <vt:lpstr>Wingdings</vt:lpstr>
      <vt:lpstr>黑体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企业用户_1123474001</cp:lastModifiedBy>
  <cp:revision>614</cp:revision>
  <dcterms:created xsi:type="dcterms:W3CDTF">2017-07-16T09:37:00Z</dcterms:created>
  <dcterms:modified xsi:type="dcterms:W3CDTF">2024-12-17T07:13:47Z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ICV">
    <vt:lpwstr>C66D8E3A6D404EC49D224DD024178D6B_13</vt:lpwstr>
  </property>
</Properties>
</file>